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5143500" cx="9144000"/>
  <p:notesSz cx="6858000" cy="9144000"/>
  <p:embeddedFontLst>
    <p:embeddedFont>
      <p:font typeface="Roboto"/>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39D09C-C651-4497-97D4-C77D1B56A563}">
  <a:tblStyle styleId="{BB39D09C-C651-4497-97D4-C77D1B56A56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Roboto-italic.fntdata"/><Relationship Id="rId50" Type="http://schemas.openxmlformats.org/officeDocument/2006/relationships/slide" Target="slides/slide44.xml"/><Relationship Id="rId94" Type="http://schemas.openxmlformats.org/officeDocument/2006/relationships/font" Target="fonts/Roboto-bold.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Roboto-regular.fntdata"/><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0a8273a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0a8273a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0a8273a3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0a8273a3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0a8273a3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0a8273a3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0a8273a3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0a8273a3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0a8273a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0a8273a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0a8273a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0a8273a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0a8273a3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0a8273a3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0a8273a3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0a8273a3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0a8273a3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0a8273a3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0a8273a3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0a8273a3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0a8273a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0a8273a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0a8273a3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0a8273a3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0a8273a3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0a8273a3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0a8273a3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0a8273a3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0a8273a3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0a8273a3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0a8273a3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0a8273a3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0a8273a36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110a8273a36_0_2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10a8273a36_0_2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0a8273a3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10a8273a36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0a8273a3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10a8273a36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0a8273a36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10a8273a36_0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0a8273a3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10a8273a36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0a8273a3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0a8273a3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0a8273a36_0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110a8273a36_0_4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110a8273a36_0_4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0a8273a3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10a8273a36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0a8273a36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10a8273a36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0a8273a3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10a8273a36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0a8273a36_0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10a8273a36_0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10a8273a36_0_4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0a8273a3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10a8273a36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0a8273a3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10a8273a36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0a8273a36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110a8273a36_0_5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110a8273a36_0_5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0a8273a3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10a8273a36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0a8273a36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10a8273a36_0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0a8273a3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0a8273a3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0a8273a3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10a8273a36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0a8273a3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10a8273a36_0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0a8273a36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10a8273a36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0a8273a36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10a8273a36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0a8273a3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10a8273a36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0a8273a3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10a8273a36_0_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0a8273a36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10a8273a36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0a8273a36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110a8273a36_0_6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110a8273a36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0a8273a36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110a8273a36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0a8273a36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110a8273a36_0_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0a8273a3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0a8273a3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0a8273a3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10a8273a36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0a8273a36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10a8273a36_0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0a8273a36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110a8273a36_0_7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110a8273a36_0_7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0a8273a3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10a8273a36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0a8273a36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110a8273a36_0_7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10a8273a36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10a8273a36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0a8273a3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110a8273a36_0_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0a8273a36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110a8273a36_0_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10a8273a36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g110a8273a36_0_9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g110a8273a36_0_9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0a8273a36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110a8273a36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0a8273a3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0a8273a3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0a8273a36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110a8273a36_0_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0a8273a36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110a8273a36_0_1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10a8273a36_0_10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110a8273a36_0_10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g110a8273a36_0_10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10a8273a36_0_1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10a8273a36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110a8273a36_0_101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10a8273a36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10a8273a36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110a8273a36_0_102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10a8273a36_0_10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10a8273a36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110a8273a36_0_103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10a8273a36_0_10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10a8273a36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110a8273a36_0_104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0a8273a36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0a8273a36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110a8273a36_0_104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10a8273a36_0_10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10a8273a36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110a8273a36_0_105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0a8273a36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110a8273a36_0_1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0a8273a3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0a8273a3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0a8273a36_0_10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10a8273a36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110a8273a36_0_107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0a8273a36_0_10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0a8273a36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110a8273a36_0_108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10a8273a36_0_1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10a8273a36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110a8273a36_0_108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10a8273a36_0_1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10a8273a36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110a8273a36_0_109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10a8273a36_0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10a8273a36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10a8273a36_0_110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0a8273a36_0_1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g110a8273a36_0_1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g110a8273a36_0_1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0a8273a36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10a8273a36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10a8273a36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10a8273a36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0a8273a36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0a8273a36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10a8273a36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10a8273a36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0a8273a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0a8273a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0a8273a36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10a8273a36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10a8273a36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10a8273a36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10a8273a36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10a8273a36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10a8273a36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10a8273a36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10a8273a36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10a8273a36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0a8273a36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0a8273a36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110a8273a36_0_116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0a8273a36_0_1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10a8273a36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110a8273a36_0_117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0a8273a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0a8273a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1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4"/>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4" name="Google Shape;54;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69.png"/></Relationships>
</file>

<file path=ppt/slides/_rels/slide28.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0" Type="http://schemas.openxmlformats.org/officeDocument/2006/relationships/image" Target="../media/image90.png"/><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8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27.png"/><Relationship Id="rId8"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6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116.png"/></Relationships>
</file>

<file path=ppt/slides/_rels/slide43.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59.png"/></Relationships>
</file>

<file path=ppt/slides/_rels/slide44.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72.png"/><Relationship Id="rId12"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66.png"/><Relationship Id="rId9" Type="http://schemas.openxmlformats.org/officeDocument/2006/relationships/image" Target="../media/image74.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image" Target="../media/image71.png"/><Relationship Id="rId8"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79.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81.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0.png"/><Relationship Id="rId8"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95.png"/><Relationship Id="rId13" Type="http://schemas.openxmlformats.org/officeDocument/2006/relationships/image" Target="../media/image98.png"/><Relationship Id="rId12" Type="http://schemas.openxmlformats.org/officeDocument/2006/relationships/image" Target="../media/image94.png"/><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5" Type="http://schemas.openxmlformats.org/officeDocument/2006/relationships/image" Target="../media/image84.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image" Target="../media/image94.png"/><Relationship Id="rId7"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0.png"/><Relationship Id="rId4"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image" Target="../media/image96.png"/><Relationship Id="rId7"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7.png"/><Relationship Id="rId4" Type="http://schemas.openxmlformats.org/officeDocument/2006/relationships/image" Target="../media/image100.png"/><Relationship Id="rId5" Type="http://schemas.openxmlformats.org/officeDocument/2006/relationships/image" Target="../media/image1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08.png"/><Relationship Id="rId4" Type="http://schemas.openxmlformats.org/officeDocument/2006/relationships/image" Target="../media/image48.png"/><Relationship Id="rId5" Type="http://schemas.openxmlformats.org/officeDocument/2006/relationships/image" Target="../media/image102.png"/><Relationship Id="rId6" Type="http://schemas.openxmlformats.org/officeDocument/2006/relationships/image" Target="../media/image1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03.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0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11.pn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 and generalization ability</a:t>
            </a:r>
            <a:endParaRPr/>
          </a:p>
        </p:txBody>
      </p:sp>
      <p:sp>
        <p:nvSpPr>
          <p:cNvPr id="119" name="Google Shape;11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Прежде чем обучать модель (подстраивать ее параметры), нужно выбрать вид модели</a:t>
            </a:r>
            <a:endParaRPr/>
          </a:p>
          <a:p>
            <a:pPr indent="0" lvl="0" marL="0" rtl="0" algn="l">
              <a:spcBef>
                <a:spcPts val="1200"/>
              </a:spcBef>
              <a:spcAft>
                <a:spcPts val="1200"/>
              </a:spcAft>
              <a:buNone/>
            </a:pPr>
            <a:r>
              <a:t/>
            </a:r>
            <a:endParaRPr/>
          </a:p>
        </p:txBody>
      </p:sp>
      <p:pic>
        <p:nvPicPr>
          <p:cNvPr descr="ÐÐ°ÑÑÐ¸Ð½ÐºÐ¸ Ð¿Ð¾ Ð·Ð°Ð¿ÑÐ¾ÑÑ overfitting" id="120" name="Google Shape;120;p24"/>
          <p:cNvPicPr preferRelativeResize="0"/>
          <p:nvPr/>
        </p:nvPicPr>
        <p:blipFill rotWithShape="1">
          <a:blip r:embed="rId3">
            <a:alphaModFix/>
          </a:blip>
          <a:srcRect b="0" l="0" r="0" t="0"/>
          <a:stretch/>
        </p:blipFill>
        <p:spPr>
          <a:xfrm>
            <a:off x="1334396" y="2118525"/>
            <a:ext cx="6475200" cy="225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 and generalization ability</a:t>
            </a:r>
            <a:endParaRPr/>
          </a:p>
        </p:txBody>
      </p:sp>
      <p:sp>
        <p:nvSpPr>
          <p:cNvPr id="126" name="Google Shape;12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ru"/>
              <a:t>Прежде чем обучать модель (подстраивать ее параметры), нужно выбрать вид модели</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У сложных моделей много параметров, у простых - мало</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ÐÐ°ÑÑÐ¸Ð½ÐºÐ¸ Ð¿Ð¾ Ð·Ð°Ð¿ÑÐ¾ÑÑ overfitting" id="127" name="Google Shape;127;p25"/>
          <p:cNvPicPr preferRelativeResize="0"/>
          <p:nvPr/>
        </p:nvPicPr>
        <p:blipFill rotWithShape="1">
          <a:blip r:embed="rId3">
            <a:alphaModFix/>
          </a:blip>
          <a:srcRect b="0" l="0" r="0" t="0"/>
          <a:stretch/>
        </p:blipFill>
        <p:spPr>
          <a:xfrm>
            <a:off x="1334396" y="2118525"/>
            <a:ext cx="6475200" cy="225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 and generalization ability</a:t>
            </a:r>
            <a:endParaRPr/>
          </a:p>
        </p:txBody>
      </p:sp>
      <p:sp>
        <p:nvSpPr>
          <p:cNvPr id="133" name="Google Shape;133;p26"/>
          <p:cNvSpPr txBox="1"/>
          <p:nvPr>
            <p:ph idx="1" type="body"/>
          </p:nvPr>
        </p:nvSpPr>
        <p:spPr>
          <a:xfrm>
            <a:off x="311700" y="1152475"/>
            <a:ext cx="874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ru"/>
              <a:t>Хорошая модель описывает не столько данный датасет, сколько все остальное.</a:t>
            </a:r>
            <a:endParaRPr/>
          </a:p>
        </p:txBody>
      </p:sp>
      <p:pic>
        <p:nvPicPr>
          <p:cNvPr descr="ÐÐ°ÑÑÐ¸Ð½ÐºÐ¸ Ð¿Ð¾ Ð·Ð°Ð¿ÑÐ¾ÑÑ overfitting" id="134" name="Google Shape;134;p26"/>
          <p:cNvPicPr preferRelativeResize="0"/>
          <p:nvPr/>
        </p:nvPicPr>
        <p:blipFill rotWithShape="1">
          <a:blip r:embed="rId3">
            <a:alphaModFix/>
          </a:blip>
          <a:srcRect b="0" l="0" r="0" t="0"/>
          <a:stretch/>
        </p:blipFill>
        <p:spPr>
          <a:xfrm>
            <a:off x="1334396" y="2118525"/>
            <a:ext cx="6475200" cy="225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Оценка эффективности модели</a:t>
            </a:r>
            <a:endParaRPr/>
          </a:p>
        </p:txBody>
      </p:sp>
      <p:sp>
        <p:nvSpPr>
          <p:cNvPr id="140" name="Google Shape;14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Оценка эффективности модели</a:t>
            </a:r>
            <a:endParaRPr/>
          </a:p>
        </p:txBody>
      </p:sp>
      <p:sp>
        <p:nvSpPr>
          <p:cNvPr id="146" name="Google Shape;14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Никогда не оценивайте эффективность модели на том же наборе данных, на котором она училась!</a:t>
            </a:r>
            <a:endParaRPr/>
          </a:p>
          <a:p>
            <a:pPr indent="0" lvl="0" marL="0" rtl="0" algn="l">
              <a:spcBef>
                <a:spcPts val="1200"/>
              </a:spcBef>
              <a:spcAft>
                <a:spcPts val="0"/>
              </a:spcAft>
              <a:buNone/>
            </a:pPr>
            <a:r>
              <a:rPr lang="ru"/>
              <a:t>Главное достоинство моделей машинного обучения - описывать точки, которые не присутствуют в обучающей выборке - обобщающая способность.</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Как оценить эффективность модели на данных, которых у нас нет?</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Holdout sets and effectiveness reporting</a:t>
            </a:r>
            <a:endParaRPr/>
          </a:p>
        </p:txBody>
      </p:sp>
      <p:sp>
        <p:nvSpPr>
          <p:cNvPr id="152" name="Google Shape;15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9"/>
          <p:cNvPicPr preferRelativeResize="0"/>
          <p:nvPr/>
        </p:nvPicPr>
        <p:blipFill>
          <a:blip r:embed="rId3">
            <a:alphaModFix/>
          </a:blip>
          <a:stretch>
            <a:fillRect/>
          </a:stretch>
        </p:blipFill>
        <p:spPr>
          <a:xfrm>
            <a:off x="523875" y="1152463"/>
            <a:ext cx="8096250" cy="332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Переобучение и недообучение</a:t>
            </a:r>
            <a:endParaRPr/>
          </a:p>
        </p:txBody>
      </p:sp>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Переобучение и недообучение</a:t>
            </a:r>
            <a:endParaRPr/>
          </a:p>
        </p:txBody>
      </p:sp>
      <p:sp>
        <p:nvSpPr>
          <p:cNvPr id="165" name="Google Shape;16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Модель подстраивает свои параметры, анализирую точки обучающей выборки. </a:t>
            </a:r>
            <a:endParaRPr/>
          </a:p>
          <a:p>
            <a:pPr indent="0" lvl="0" marL="0" rtl="0" algn="l">
              <a:spcBef>
                <a:spcPts val="1200"/>
              </a:spcBef>
              <a:spcAft>
                <a:spcPts val="0"/>
              </a:spcAft>
              <a:buNone/>
            </a:pPr>
            <a:r>
              <a:rPr lang="ru"/>
              <a:t>Чем точек (данных) больше, тем полнее обучение.</a:t>
            </a:r>
            <a:endParaRPr/>
          </a:p>
          <a:p>
            <a:pPr indent="0" lvl="0" marL="0" rtl="0" algn="l">
              <a:spcBef>
                <a:spcPts val="1200"/>
              </a:spcBef>
              <a:spcAft>
                <a:spcPts val="1200"/>
              </a:spcAft>
              <a:buNone/>
            </a:pPr>
            <a:r>
              <a:rPr lang="ru"/>
              <a:t>Можно построить зависимость точности модели от объема обучающей выборки.</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Underfitting and overfitting</a:t>
            </a:r>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Такой график называется кривой обучения</a:t>
            </a:r>
            <a:endParaRPr/>
          </a:p>
        </p:txBody>
      </p:sp>
      <p:pic>
        <p:nvPicPr>
          <p:cNvPr descr="ÐÐ°ÑÑÐ¸Ð½ÐºÐ¸ Ð¿Ð¾ Ð·Ð°Ð¿ÑÐ¾ÑÑ learning curve overfitting" id="172" name="Google Shape;172;p32"/>
          <p:cNvPicPr preferRelativeResize="0"/>
          <p:nvPr/>
        </p:nvPicPr>
        <p:blipFill rotWithShape="1">
          <a:blip r:embed="rId3">
            <a:alphaModFix/>
          </a:blip>
          <a:srcRect b="0" l="52545" r="0" t="55539"/>
          <a:stretch/>
        </p:blipFill>
        <p:spPr>
          <a:xfrm>
            <a:off x="2821088" y="1504363"/>
            <a:ext cx="3501825" cy="2712625"/>
          </a:xfrm>
          <a:prstGeom prst="rect">
            <a:avLst/>
          </a:prstGeom>
          <a:noFill/>
          <a:ln>
            <a:noFill/>
          </a:ln>
        </p:spPr>
      </p:pic>
      <p:pic>
        <p:nvPicPr>
          <p:cNvPr descr="ÐÐ°ÑÑÐ¸Ð½ÐºÐ¸ Ð¿Ð¾ Ð·Ð°Ð¿ÑÐ¾ÑÑ learning curve overfitting" id="173" name="Google Shape;173;p32"/>
          <p:cNvPicPr preferRelativeResize="0"/>
          <p:nvPr/>
        </p:nvPicPr>
        <p:blipFill rotWithShape="1">
          <a:blip r:embed="rId3">
            <a:alphaModFix/>
          </a:blip>
          <a:srcRect b="14396" l="10035" r="55559" t="62193"/>
          <a:stretch/>
        </p:blipFill>
        <p:spPr>
          <a:xfrm>
            <a:off x="7171575" y="1504375"/>
            <a:ext cx="1660725" cy="93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Underfitting and overfitting</a:t>
            </a:r>
            <a:endParaRPr/>
          </a:p>
        </p:txBody>
      </p:sp>
      <p:sp>
        <p:nvSpPr>
          <p:cNvPr id="179" name="Google Shape;17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ÐÐ°ÑÑÐ¸Ð½ÐºÐ¸ Ð¿Ð¾ Ð·Ð°Ð¿ÑÐ¾ÑÑ learning curve overfitting" id="180" name="Google Shape;180;p33"/>
          <p:cNvPicPr preferRelativeResize="0"/>
          <p:nvPr/>
        </p:nvPicPr>
        <p:blipFill rotWithShape="1">
          <a:blip r:embed="rId3">
            <a:alphaModFix/>
          </a:blip>
          <a:srcRect b="0" l="0" r="0" t="0"/>
          <a:stretch/>
        </p:blipFill>
        <p:spPr>
          <a:xfrm>
            <a:off x="2158464" y="1152475"/>
            <a:ext cx="4827074" cy="399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 (обобщающая способность)</a:t>
            </a:r>
            <a:endParaRPr/>
          </a:p>
        </p:txBody>
      </p:sp>
      <p:sp>
        <p:nvSpPr>
          <p:cNvPr id="68" name="Google Shape;6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Underfitting and overfitting</a:t>
            </a:r>
            <a:endParaRPr/>
          </a:p>
        </p:txBody>
      </p:sp>
      <p:sp>
        <p:nvSpPr>
          <p:cNvPr id="186" name="Google Shape;18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4"/>
          <p:cNvPicPr preferRelativeResize="0"/>
          <p:nvPr/>
        </p:nvPicPr>
        <p:blipFill>
          <a:blip r:embed="rId3">
            <a:alphaModFix/>
          </a:blip>
          <a:stretch>
            <a:fillRect/>
          </a:stretch>
        </p:blipFill>
        <p:spPr>
          <a:xfrm>
            <a:off x="-12" y="1727100"/>
            <a:ext cx="5292138" cy="3416399"/>
          </a:xfrm>
          <a:prstGeom prst="rect">
            <a:avLst/>
          </a:prstGeom>
          <a:noFill/>
          <a:ln>
            <a:noFill/>
          </a:ln>
        </p:spPr>
      </p:pic>
      <p:pic>
        <p:nvPicPr>
          <p:cNvPr descr="ÐÐ°ÑÑÐ¸Ð½ÐºÐ¸ Ð¿Ð¾ Ð·Ð°Ð¿ÑÐ¾ÑÑ learning curve overfitting" id="188" name="Google Shape;188;p34"/>
          <p:cNvPicPr preferRelativeResize="0"/>
          <p:nvPr/>
        </p:nvPicPr>
        <p:blipFill rotWithShape="1">
          <a:blip r:embed="rId4">
            <a:alphaModFix/>
          </a:blip>
          <a:srcRect b="0" l="0" r="0" t="0"/>
          <a:stretch/>
        </p:blipFill>
        <p:spPr>
          <a:xfrm>
            <a:off x="5011935" y="1727102"/>
            <a:ext cx="4132063"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sp>
        <p:nvSpPr>
          <p:cNvPr id="194" name="Google Shape;194;p35"/>
          <p:cNvSpPr txBox="1"/>
          <p:nvPr>
            <p:ph idx="1" type="body"/>
          </p:nvPr>
        </p:nvSpPr>
        <p:spPr>
          <a:xfrm>
            <a:off x="311700" y="4568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В машинном обучении нужно очень аккуратно избегать оптимизма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pic>
        <p:nvPicPr>
          <p:cNvPr id="200" name="Google Shape;200;p36"/>
          <p:cNvPicPr preferRelativeResize="0"/>
          <p:nvPr/>
        </p:nvPicPr>
        <p:blipFill rotWithShape="1">
          <a:blip r:embed="rId3">
            <a:alphaModFix/>
          </a:blip>
          <a:srcRect b="79409" l="0" r="0" t="0"/>
          <a:stretch/>
        </p:blipFill>
        <p:spPr>
          <a:xfrm>
            <a:off x="1718375" y="1152475"/>
            <a:ext cx="5707250" cy="703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pic>
        <p:nvPicPr>
          <p:cNvPr id="206" name="Google Shape;206;p37"/>
          <p:cNvPicPr preferRelativeResize="0"/>
          <p:nvPr/>
        </p:nvPicPr>
        <p:blipFill>
          <a:blip r:embed="rId3">
            <a:alphaModFix/>
          </a:blip>
          <a:stretch>
            <a:fillRect/>
          </a:stretch>
        </p:blipFill>
        <p:spPr>
          <a:xfrm>
            <a:off x="1718386" y="1152475"/>
            <a:ext cx="5707233"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sp>
        <p:nvSpPr>
          <p:cNvPr id="212" name="Google Shape;212;p38"/>
          <p:cNvSpPr txBox="1"/>
          <p:nvPr>
            <p:ph idx="1" type="body"/>
          </p:nvPr>
        </p:nvSpPr>
        <p:spPr>
          <a:xfrm>
            <a:off x="311700" y="4568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В машинном обучении нужно очень аккуратно избегать оптимизма</a:t>
            </a:r>
            <a:endParaRPr/>
          </a:p>
        </p:txBody>
      </p:sp>
      <p:pic>
        <p:nvPicPr>
          <p:cNvPr id="213" name="Google Shape;213;p38"/>
          <p:cNvPicPr preferRelativeResize="0"/>
          <p:nvPr/>
        </p:nvPicPr>
        <p:blipFill>
          <a:blip r:embed="rId3">
            <a:alphaModFix/>
          </a:blip>
          <a:stretch>
            <a:fillRect/>
          </a:stretch>
        </p:blipFill>
        <p:spPr>
          <a:xfrm>
            <a:off x="1718386" y="1152475"/>
            <a:ext cx="5707233"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nvSpPr>
        <p:spPr>
          <a:xfrm>
            <a:off x="4191000" y="914400"/>
            <a:ext cx="49530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ru" sz="5400">
                <a:solidFill>
                  <a:srgbClr val="3F3F3F"/>
                </a:solidFill>
                <a:latin typeface="Calibri"/>
                <a:ea typeface="Calibri"/>
                <a:cs typeface="Calibri"/>
                <a:sym typeface="Calibri"/>
              </a:rPr>
              <a:t>Регуляризация</a:t>
            </a:r>
            <a:endParaRPr b="0" i="0" sz="5400" u="none" cap="none" strike="noStrike">
              <a:solidFill>
                <a:srgbClr val="3F3F3F"/>
              </a:solidFill>
              <a:latin typeface="Calibri"/>
              <a:ea typeface="Calibri"/>
              <a:cs typeface="Calibri"/>
              <a:sym typeface="Calibri"/>
            </a:endParaRPr>
          </a:p>
        </p:txBody>
      </p:sp>
      <p:cxnSp>
        <p:nvCxnSpPr>
          <p:cNvPr id="220" name="Google Shape;220;p39"/>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221" name="Google Shape;221;p39"/>
          <p:cNvSpPr txBox="1"/>
          <p:nvPr>
            <p:ph idx="4294967295" type="ctrTitle"/>
          </p:nvPr>
        </p:nvSpPr>
        <p:spPr>
          <a:xfrm>
            <a:off x="4267200" y="2114550"/>
            <a:ext cx="48768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5000"/>
              <a:buFont typeface="Calibri"/>
              <a:buNone/>
            </a:pPr>
            <a:r>
              <a:rPr lang="ru" sz="5000">
                <a:solidFill>
                  <a:srgbClr val="3F3F3F"/>
                </a:solidFill>
              </a:rPr>
              <a:t>Проблема переобучения</a:t>
            </a:r>
            <a:endParaRPr b="0" i="0" sz="5000" u="none" cap="none" strike="noStrike">
              <a:solidFill>
                <a:srgbClr val="3F3F3F"/>
              </a:solidFill>
              <a:latin typeface="Calibri"/>
              <a:ea typeface="Calibri"/>
              <a:cs typeface="Calibri"/>
              <a:sym typeface="Calibri"/>
            </a:endParaRPr>
          </a:p>
        </p:txBody>
      </p:sp>
      <p:pic>
        <p:nvPicPr>
          <p:cNvPr descr="C:\Users\ang\Desktop\iStock_000012344803Large.jpg" id="222" name="Google Shape;222;p39"/>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223" name="Google Shape;223;p39"/>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Example: Linear regression (housing prices)</a:t>
            </a:r>
            <a:endParaRPr sz="2400">
              <a:solidFill>
                <a:schemeClr val="dk1"/>
              </a:solidFill>
              <a:latin typeface="Calibri"/>
              <a:ea typeface="Calibri"/>
              <a:cs typeface="Calibri"/>
              <a:sym typeface="Calibri"/>
            </a:endParaRPr>
          </a:p>
        </p:txBody>
      </p:sp>
      <p:sp>
        <p:nvSpPr>
          <p:cNvPr id="229" name="Google Shape;229;p40"/>
          <p:cNvSpPr txBox="1"/>
          <p:nvPr/>
        </p:nvSpPr>
        <p:spPr>
          <a:xfrm>
            <a:off x="381000" y="3733621"/>
            <a:ext cx="85344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Overfitting:</a:t>
            </a:r>
            <a:r>
              <a:rPr lang="ru" sz="2400">
                <a:solidFill>
                  <a:schemeClr val="dk1"/>
                </a:solidFill>
                <a:latin typeface="Calibri"/>
                <a:ea typeface="Calibri"/>
                <a:cs typeface="Calibri"/>
                <a:sym typeface="Calibri"/>
              </a:rPr>
              <a:t> If we have too many features, the learned hypothesis may fit the training set very well (                                             ), but fail to generalize to new examples (predict prices on new examples).</a:t>
            </a:r>
            <a:endParaRPr b="1" sz="2400">
              <a:solidFill>
                <a:schemeClr val="dk1"/>
              </a:solidFill>
              <a:latin typeface="Calibri"/>
              <a:ea typeface="Calibri"/>
              <a:cs typeface="Calibri"/>
              <a:sym typeface="Calibri"/>
            </a:endParaRPr>
          </a:p>
        </p:txBody>
      </p:sp>
      <p:pic>
        <p:nvPicPr>
          <p:cNvPr id="230" name="Google Shape;230;p40"/>
          <p:cNvPicPr preferRelativeResize="0"/>
          <p:nvPr/>
        </p:nvPicPr>
        <p:blipFill rotWithShape="1">
          <a:blip r:embed="rId3">
            <a:alphaModFix/>
          </a:blip>
          <a:srcRect b="0" l="0" r="0" t="0"/>
          <a:stretch/>
        </p:blipFill>
        <p:spPr>
          <a:xfrm>
            <a:off x="4600575" y="4124842"/>
            <a:ext cx="3052572" cy="434340"/>
          </a:xfrm>
          <a:prstGeom prst="rect">
            <a:avLst/>
          </a:prstGeom>
          <a:noFill/>
          <a:ln>
            <a:noFill/>
          </a:ln>
        </p:spPr>
      </p:pic>
      <p:pic>
        <p:nvPicPr>
          <p:cNvPr id="231" name="Google Shape;231;p40"/>
          <p:cNvPicPr preferRelativeResize="0"/>
          <p:nvPr/>
        </p:nvPicPr>
        <p:blipFill rotWithShape="1">
          <a:blip r:embed="rId4">
            <a:alphaModFix/>
          </a:blip>
          <a:srcRect b="0" l="0" r="0" t="0"/>
          <a:stretch/>
        </p:blipFill>
        <p:spPr>
          <a:xfrm>
            <a:off x="1403764" y="2588389"/>
            <a:ext cx="952837" cy="236191"/>
          </a:xfrm>
          <a:prstGeom prst="rect">
            <a:avLst/>
          </a:prstGeom>
          <a:noFill/>
          <a:ln>
            <a:noFill/>
          </a:ln>
        </p:spPr>
      </p:pic>
      <p:pic>
        <p:nvPicPr>
          <p:cNvPr id="232" name="Google Shape;232;p40"/>
          <p:cNvPicPr preferRelativeResize="0"/>
          <p:nvPr/>
        </p:nvPicPr>
        <p:blipFill rotWithShape="1">
          <a:blip r:embed="rId5">
            <a:alphaModFix/>
          </a:blip>
          <a:srcRect b="0" l="0" r="0" t="0"/>
          <a:stretch/>
        </p:blipFill>
        <p:spPr>
          <a:xfrm>
            <a:off x="3642638" y="2588389"/>
            <a:ext cx="1697355" cy="255083"/>
          </a:xfrm>
          <a:prstGeom prst="rect">
            <a:avLst/>
          </a:prstGeom>
          <a:noFill/>
          <a:ln>
            <a:noFill/>
          </a:ln>
        </p:spPr>
      </p:pic>
      <p:pic>
        <p:nvPicPr>
          <p:cNvPr id="233" name="Google Shape;233;p40"/>
          <p:cNvPicPr preferRelativeResize="0"/>
          <p:nvPr/>
        </p:nvPicPr>
        <p:blipFill rotWithShape="1">
          <a:blip r:embed="rId6">
            <a:alphaModFix/>
          </a:blip>
          <a:srcRect b="0" l="0" r="0" t="0"/>
          <a:stretch/>
        </p:blipFill>
        <p:spPr>
          <a:xfrm>
            <a:off x="830627" y="691812"/>
            <a:ext cx="1999500" cy="1755600"/>
          </a:xfrm>
          <a:prstGeom prst="rect">
            <a:avLst/>
          </a:prstGeom>
          <a:noFill/>
          <a:ln>
            <a:noFill/>
          </a:ln>
        </p:spPr>
      </p:pic>
      <p:sp>
        <p:nvSpPr>
          <p:cNvPr id="234" name="Google Shape;234;p40"/>
          <p:cNvSpPr txBox="1"/>
          <p:nvPr/>
        </p:nvSpPr>
        <p:spPr>
          <a:xfrm rot="-5400000">
            <a:off x="285600" y="1371721"/>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235" name="Google Shape;235;p40"/>
          <p:cNvSpPr txBox="1"/>
          <p:nvPr/>
        </p:nvSpPr>
        <p:spPr>
          <a:xfrm>
            <a:off x="1375189" y="2263944"/>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a:t>
            </a:r>
            <a:endParaRPr sz="1600">
              <a:solidFill>
                <a:schemeClr val="dk1"/>
              </a:solidFill>
              <a:latin typeface="Calibri"/>
              <a:ea typeface="Calibri"/>
              <a:cs typeface="Calibri"/>
              <a:sym typeface="Calibri"/>
            </a:endParaRPr>
          </a:p>
        </p:txBody>
      </p:sp>
      <p:pic>
        <p:nvPicPr>
          <p:cNvPr id="236" name="Google Shape;236;p40"/>
          <p:cNvPicPr preferRelativeResize="0"/>
          <p:nvPr/>
        </p:nvPicPr>
        <p:blipFill rotWithShape="1">
          <a:blip r:embed="rId6">
            <a:alphaModFix/>
          </a:blip>
          <a:srcRect b="0" l="0" r="0" t="0"/>
          <a:stretch/>
        </p:blipFill>
        <p:spPr>
          <a:xfrm>
            <a:off x="3487003" y="691812"/>
            <a:ext cx="1999500" cy="1755600"/>
          </a:xfrm>
          <a:prstGeom prst="rect">
            <a:avLst/>
          </a:prstGeom>
          <a:noFill/>
          <a:ln>
            <a:noFill/>
          </a:ln>
        </p:spPr>
      </p:pic>
      <p:sp>
        <p:nvSpPr>
          <p:cNvPr id="237" name="Google Shape;237;p40"/>
          <p:cNvSpPr txBox="1"/>
          <p:nvPr/>
        </p:nvSpPr>
        <p:spPr>
          <a:xfrm rot="-5400000">
            <a:off x="2941976" y="1371721"/>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238" name="Google Shape;238;p40"/>
          <p:cNvSpPr txBox="1"/>
          <p:nvPr/>
        </p:nvSpPr>
        <p:spPr>
          <a:xfrm>
            <a:off x="4031565" y="2263944"/>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a:t>
            </a:r>
            <a:endParaRPr sz="1600">
              <a:solidFill>
                <a:schemeClr val="dk1"/>
              </a:solidFill>
              <a:latin typeface="Calibri"/>
              <a:ea typeface="Calibri"/>
              <a:cs typeface="Calibri"/>
              <a:sym typeface="Calibri"/>
            </a:endParaRPr>
          </a:p>
        </p:txBody>
      </p:sp>
      <p:pic>
        <p:nvPicPr>
          <p:cNvPr id="239" name="Google Shape;239;p40"/>
          <p:cNvPicPr preferRelativeResize="0"/>
          <p:nvPr/>
        </p:nvPicPr>
        <p:blipFill rotWithShape="1">
          <a:blip r:embed="rId6">
            <a:alphaModFix/>
          </a:blip>
          <a:srcRect b="0" l="0" r="0" t="0"/>
          <a:stretch/>
        </p:blipFill>
        <p:spPr>
          <a:xfrm>
            <a:off x="6306403" y="695325"/>
            <a:ext cx="1999500" cy="1755600"/>
          </a:xfrm>
          <a:prstGeom prst="rect">
            <a:avLst/>
          </a:prstGeom>
          <a:noFill/>
          <a:ln>
            <a:noFill/>
          </a:ln>
        </p:spPr>
      </p:pic>
      <p:sp>
        <p:nvSpPr>
          <p:cNvPr id="240" name="Google Shape;240;p40"/>
          <p:cNvSpPr txBox="1"/>
          <p:nvPr/>
        </p:nvSpPr>
        <p:spPr>
          <a:xfrm rot="-5400000">
            <a:off x="5761375" y="1375234"/>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241" name="Google Shape;241;p40"/>
          <p:cNvSpPr txBox="1"/>
          <p:nvPr/>
        </p:nvSpPr>
        <p:spPr>
          <a:xfrm>
            <a:off x="6850965" y="2267457"/>
            <a:ext cx="986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a:t>
            </a:r>
            <a:endParaRPr sz="1600">
              <a:solidFill>
                <a:schemeClr val="dk1"/>
              </a:solidFill>
              <a:latin typeface="Calibri"/>
              <a:ea typeface="Calibri"/>
              <a:cs typeface="Calibri"/>
              <a:sym typeface="Calibri"/>
            </a:endParaRPr>
          </a:p>
        </p:txBody>
      </p:sp>
      <p:pic>
        <p:nvPicPr>
          <p:cNvPr id="242" name="Google Shape;242;p40"/>
          <p:cNvPicPr preferRelativeResize="0"/>
          <p:nvPr/>
        </p:nvPicPr>
        <p:blipFill rotWithShape="1">
          <a:blip r:embed="rId7">
            <a:alphaModFix/>
          </a:blip>
          <a:srcRect b="0" l="0" r="0" t="0"/>
          <a:stretch/>
        </p:blipFill>
        <p:spPr>
          <a:xfrm>
            <a:off x="6020059" y="2566108"/>
            <a:ext cx="3033949" cy="235271"/>
          </a:xfrm>
          <a:prstGeom prst="rect">
            <a:avLst/>
          </a:prstGeom>
          <a:noFill/>
          <a:ln>
            <a:noFill/>
          </a:ln>
        </p:spPr>
      </p:pic>
      <p:pic>
        <p:nvPicPr>
          <p:cNvPr id="243" name="Google Shape;243;p40"/>
          <p:cNvPicPr preferRelativeResize="0"/>
          <p:nvPr/>
        </p:nvPicPr>
        <p:blipFill rotWithShape="1">
          <a:blip r:embed="rId8">
            <a:alphaModFix/>
          </a:blip>
          <a:srcRect b="38099" l="463" r="985" t="27767"/>
          <a:stretch/>
        </p:blipFill>
        <p:spPr>
          <a:xfrm>
            <a:off x="0" y="766038"/>
            <a:ext cx="9144000" cy="17814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Example: Logistic regression</a:t>
            </a:r>
            <a:endParaRPr sz="2400">
              <a:solidFill>
                <a:schemeClr val="dk1"/>
              </a:solidFill>
              <a:latin typeface="Calibri"/>
              <a:ea typeface="Calibri"/>
              <a:cs typeface="Calibri"/>
              <a:sym typeface="Calibri"/>
            </a:endParaRPr>
          </a:p>
        </p:txBody>
      </p:sp>
      <p:pic>
        <p:nvPicPr>
          <p:cNvPr id="249" name="Google Shape;249;p41"/>
          <p:cNvPicPr preferRelativeResize="0"/>
          <p:nvPr/>
        </p:nvPicPr>
        <p:blipFill rotWithShape="1">
          <a:blip r:embed="rId3">
            <a:alphaModFix/>
          </a:blip>
          <a:srcRect b="0" l="0" r="0" t="0"/>
          <a:stretch/>
        </p:blipFill>
        <p:spPr>
          <a:xfrm>
            <a:off x="246997" y="3145040"/>
            <a:ext cx="3018978" cy="251737"/>
          </a:xfrm>
          <a:prstGeom prst="rect">
            <a:avLst/>
          </a:prstGeom>
          <a:noFill/>
          <a:ln>
            <a:noFill/>
          </a:ln>
        </p:spPr>
      </p:pic>
      <p:sp>
        <p:nvSpPr>
          <p:cNvPr id="250" name="Google Shape;250;p41"/>
          <p:cNvSpPr txBox="1"/>
          <p:nvPr/>
        </p:nvSpPr>
        <p:spPr>
          <a:xfrm>
            <a:off x="228600" y="3442046"/>
            <a:ext cx="27690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2000">
                <a:solidFill>
                  <a:schemeClr val="dk1"/>
                </a:solidFill>
                <a:latin typeface="Calibri"/>
                <a:ea typeface="Calibri"/>
                <a:cs typeface="Calibri"/>
                <a:sym typeface="Calibri"/>
              </a:rPr>
              <a:t>(    = sigmoid function)</a:t>
            </a:r>
            <a:endParaRPr sz="2000">
              <a:solidFill>
                <a:schemeClr val="dk1"/>
              </a:solidFill>
              <a:latin typeface="Calibri"/>
              <a:ea typeface="Calibri"/>
              <a:cs typeface="Calibri"/>
              <a:sym typeface="Calibri"/>
            </a:endParaRPr>
          </a:p>
        </p:txBody>
      </p:sp>
      <p:pic>
        <p:nvPicPr>
          <p:cNvPr id="251" name="Google Shape;251;p41"/>
          <p:cNvPicPr preferRelativeResize="0"/>
          <p:nvPr/>
        </p:nvPicPr>
        <p:blipFill rotWithShape="1">
          <a:blip r:embed="rId4">
            <a:alphaModFix/>
          </a:blip>
          <a:srcRect b="0" l="0" r="0" t="0"/>
          <a:stretch/>
        </p:blipFill>
        <p:spPr>
          <a:xfrm>
            <a:off x="581476" y="3632575"/>
            <a:ext cx="106880" cy="148254"/>
          </a:xfrm>
          <a:prstGeom prst="rect">
            <a:avLst/>
          </a:prstGeom>
          <a:noFill/>
          <a:ln>
            <a:noFill/>
          </a:ln>
        </p:spPr>
      </p:pic>
      <p:pic>
        <p:nvPicPr>
          <p:cNvPr id="252" name="Google Shape;252;p41"/>
          <p:cNvPicPr preferRelativeResize="0"/>
          <p:nvPr/>
        </p:nvPicPr>
        <p:blipFill rotWithShape="1">
          <a:blip r:embed="rId5">
            <a:alphaModFix/>
          </a:blip>
          <a:srcRect b="0" l="0" r="0" t="0"/>
          <a:stretch/>
        </p:blipFill>
        <p:spPr>
          <a:xfrm>
            <a:off x="3508916" y="3139684"/>
            <a:ext cx="2126169" cy="901830"/>
          </a:xfrm>
          <a:prstGeom prst="rect">
            <a:avLst/>
          </a:prstGeom>
          <a:noFill/>
          <a:ln>
            <a:noFill/>
          </a:ln>
        </p:spPr>
      </p:pic>
      <p:pic>
        <p:nvPicPr>
          <p:cNvPr id="253" name="Google Shape;253;p41"/>
          <p:cNvPicPr preferRelativeResize="0"/>
          <p:nvPr/>
        </p:nvPicPr>
        <p:blipFill rotWithShape="1">
          <a:blip r:embed="rId6">
            <a:alphaModFix/>
          </a:blip>
          <a:srcRect b="0" l="0" r="0" t="0"/>
          <a:stretch/>
        </p:blipFill>
        <p:spPr>
          <a:xfrm>
            <a:off x="6129896" y="3094306"/>
            <a:ext cx="2785350" cy="901830"/>
          </a:xfrm>
          <a:prstGeom prst="rect">
            <a:avLst/>
          </a:prstGeom>
          <a:noFill/>
          <a:ln>
            <a:noFill/>
          </a:ln>
        </p:spPr>
      </p:pic>
      <p:grpSp>
        <p:nvGrpSpPr>
          <p:cNvPr id="254" name="Google Shape;254;p41"/>
          <p:cNvGrpSpPr/>
          <p:nvPr/>
        </p:nvGrpSpPr>
        <p:grpSpPr>
          <a:xfrm>
            <a:off x="306551" y="742950"/>
            <a:ext cx="2589157" cy="2333684"/>
            <a:chOff x="306551" y="742950"/>
            <a:chExt cx="2589157" cy="2333684"/>
          </a:xfrm>
        </p:grpSpPr>
        <p:grpSp>
          <p:nvGrpSpPr>
            <p:cNvPr id="255" name="Google Shape;255;p41"/>
            <p:cNvGrpSpPr/>
            <p:nvPr/>
          </p:nvGrpSpPr>
          <p:grpSpPr>
            <a:xfrm>
              <a:off x="306551" y="876481"/>
              <a:ext cx="2485518" cy="2200153"/>
              <a:chOff x="306551" y="747495"/>
              <a:chExt cx="2485518" cy="2200153"/>
            </a:xfrm>
          </p:grpSpPr>
          <p:sp>
            <p:nvSpPr>
              <p:cNvPr id="256" name="Google Shape;256;p41"/>
              <p:cNvSpPr/>
              <p:nvPr/>
            </p:nvSpPr>
            <p:spPr>
              <a:xfrm>
                <a:off x="1204258"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41"/>
              <p:cNvSpPr/>
              <p:nvPr/>
            </p:nvSpPr>
            <p:spPr>
              <a:xfrm>
                <a:off x="1750444" y="94767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41"/>
              <p:cNvSpPr/>
              <p:nvPr/>
            </p:nvSpPr>
            <p:spPr>
              <a:xfrm>
                <a:off x="1359948" y="152339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41"/>
              <p:cNvSpPr/>
              <p:nvPr/>
            </p:nvSpPr>
            <p:spPr>
              <a:xfrm>
                <a:off x="1530346" y="77372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41"/>
              <p:cNvSpPr/>
              <p:nvPr/>
            </p:nvSpPr>
            <p:spPr>
              <a:xfrm rot="2732615">
                <a:off x="1032968" y="222292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41"/>
              <p:cNvSpPr/>
              <p:nvPr/>
            </p:nvSpPr>
            <p:spPr>
              <a:xfrm rot="2732615">
                <a:off x="1032968" y="153145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41"/>
              <p:cNvSpPr/>
              <p:nvPr/>
            </p:nvSpPr>
            <p:spPr>
              <a:xfrm rot="2732615">
                <a:off x="1262934" y="195442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41"/>
              <p:cNvSpPr/>
              <p:nvPr/>
            </p:nvSpPr>
            <p:spPr>
              <a:xfrm rot="2732615">
                <a:off x="936896" y="193932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41"/>
              <p:cNvSpPr txBox="1"/>
              <p:nvPr/>
            </p:nvSpPr>
            <p:spPr>
              <a:xfrm>
                <a:off x="1546700" y="257834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265" name="Google Shape;265;p41"/>
              <p:cNvSpPr txBox="1"/>
              <p:nvPr/>
            </p:nvSpPr>
            <p:spPr>
              <a:xfrm>
                <a:off x="306551" y="1202476"/>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2</a:t>
                </a:r>
                <a:endParaRPr/>
              </a:p>
            </p:txBody>
          </p:sp>
          <p:cxnSp>
            <p:nvCxnSpPr>
              <p:cNvPr id="266" name="Google Shape;266;p41"/>
              <p:cNvCxnSpPr/>
              <p:nvPr/>
            </p:nvCxnSpPr>
            <p:spPr>
              <a:xfrm rot="10800000">
                <a:off x="669151" y="747495"/>
                <a:ext cx="0" cy="1995600"/>
              </a:xfrm>
              <a:prstGeom prst="straightConnector1">
                <a:avLst/>
              </a:prstGeom>
              <a:noFill/>
              <a:ln cap="flat" cmpd="sng" w="19050">
                <a:solidFill>
                  <a:srgbClr val="7F7F7F"/>
                </a:solidFill>
                <a:prstDash val="solid"/>
                <a:round/>
                <a:headEnd len="sm" w="sm" type="none"/>
                <a:tailEnd len="med" w="med" type="stealth"/>
              </a:ln>
            </p:spPr>
          </p:cxnSp>
          <p:cxnSp>
            <p:nvCxnSpPr>
              <p:cNvPr id="267" name="Google Shape;267;p41"/>
              <p:cNvCxnSpPr/>
              <p:nvPr/>
            </p:nvCxnSpPr>
            <p:spPr>
              <a:xfrm>
                <a:off x="560369" y="2589944"/>
                <a:ext cx="2231700" cy="0"/>
              </a:xfrm>
              <a:prstGeom prst="straightConnector1">
                <a:avLst/>
              </a:prstGeom>
              <a:noFill/>
              <a:ln cap="flat" cmpd="sng" w="19050">
                <a:solidFill>
                  <a:srgbClr val="7F7F7F"/>
                </a:solidFill>
                <a:prstDash val="solid"/>
                <a:round/>
                <a:headEnd len="sm" w="sm" type="none"/>
                <a:tailEnd len="med" w="med" type="stealth"/>
              </a:ln>
            </p:spPr>
          </p:cxnSp>
          <p:sp>
            <p:nvSpPr>
              <p:cNvPr id="268" name="Google Shape;268;p41"/>
              <p:cNvSpPr/>
              <p:nvPr/>
            </p:nvSpPr>
            <p:spPr>
              <a:xfrm rot="2732615">
                <a:off x="1359656"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41"/>
              <p:cNvSpPr/>
              <p:nvPr/>
            </p:nvSpPr>
            <p:spPr>
              <a:xfrm rot="2732615">
                <a:off x="1732976" y="205879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41"/>
              <p:cNvSpPr/>
              <p:nvPr/>
            </p:nvSpPr>
            <p:spPr>
              <a:xfrm rot="2732615">
                <a:off x="2044969"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41"/>
              <p:cNvSpPr/>
              <p:nvPr/>
            </p:nvSpPr>
            <p:spPr>
              <a:xfrm rot="2732615">
                <a:off x="2031575" y="198915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41"/>
              <p:cNvSpPr/>
              <p:nvPr/>
            </p:nvSpPr>
            <p:spPr>
              <a:xfrm rot="2732615">
                <a:off x="2366276" y="198561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41"/>
              <p:cNvSpPr/>
              <p:nvPr/>
            </p:nvSpPr>
            <p:spPr>
              <a:xfrm rot="2732615">
                <a:off x="2201056" y="149682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41"/>
              <p:cNvSpPr/>
              <p:nvPr/>
            </p:nvSpPr>
            <p:spPr>
              <a:xfrm rot="2732615">
                <a:off x="1637885" y="151226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41"/>
              <p:cNvSpPr/>
              <p:nvPr/>
            </p:nvSpPr>
            <p:spPr>
              <a:xfrm rot="2732615">
                <a:off x="735164" y="130197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41"/>
              <p:cNvSpPr/>
              <p:nvPr/>
            </p:nvSpPr>
            <p:spPr>
              <a:xfrm rot="2732615">
                <a:off x="714541" y="169834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41"/>
              <p:cNvSpPr/>
              <p:nvPr/>
            </p:nvSpPr>
            <p:spPr>
              <a:xfrm rot="2732615">
                <a:off x="1030678" y="94870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41"/>
              <p:cNvSpPr/>
              <p:nvPr/>
            </p:nvSpPr>
            <p:spPr>
              <a:xfrm>
                <a:off x="1544248"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41"/>
              <p:cNvSpPr/>
              <p:nvPr/>
            </p:nvSpPr>
            <p:spPr>
              <a:xfrm>
                <a:off x="1972899"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41"/>
              <p:cNvSpPr/>
              <p:nvPr/>
            </p:nvSpPr>
            <p:spPr>
              <a:xfrm>
                <a:off x="2234730" y="17526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41"/>
              <p:cNvSpPr/>
              <p:nvPr/>
            </p:nvSpPr>
            <p:spPr>
              <a:xfrm>
                <a:off x="2477998" y="14563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41"/>
              <p:cNvSpPr/>
              <p:nvPr/>
            </p:nvSpPr>
            <p:spPr>
              <a:xfrm>
                <a:off x="1955570" y="127948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41"/>
              <p:cNvSpPr/>
              <p:nvPr/>
            </p:nvSpPr>
            <p:spPr>
              <a:xfrm>
                <a:off x="2216167"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41"/>
              <p:cNvSpPr/>
              <p:nvPr/>
            </p:nvSpPr>
            <p:spPr>
              <a:xfrm>
                <a:off x="1459049" y="105915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41"/>
              <p:cNvSpPr/>
              <p:nvPr/>
            </p:nvSpPr>
            <p:spPr>
              <a:xfrm>
                <a:off x="1673162"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41"/>
              <p:cNvSpPr/>
              <p:nvPr/>
            </p:nvSpPr>
            <p:spPr>
              <a:xfrm>
                <a:off x="2040344" y="102895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41"/>
              <p:cNvSpPr/>
              <p:nvPr/>
            </p:nvSpPr>
            <p:spPr>
              <a:xfrm>
                <a:off x="2385648" y="943752"/>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41"/>
              <p:cNvSpPr/>
              <p:nvPr/>
            </p:nvSpPr>
            <p:spPr>
              <a:xfrm>
                <a:off x="2030069" y="75077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9" name="Google Shape;289;p41"/>
            <p:cNvSpPr/>
            <p:nvPr/>
          </p:nvSpPr>
          <p:spPr>
            <a:xfrm rot="2732615">
              <a:off x="2625809" y="19971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41"/>
            <p:cNvSpPr/>
            <p:nvPr/>
          </p:nvSpPr>
          <p:spPr>
            <a:xfrm rot="2732615">
              <a:off x="732147" y="10065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41"/>
            <p:cNvSpPr/>
            <p:nvPr/>
          </p:nvSpPr>
          <p:spPr>
            <a:xfrm rot="2732615">
              <a:off x="1101809" y="78925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92" name="Google Shape;292;p41"/>
          <p:cNvGrpSpPr/>
          <p:nvPr/>
        </p:nvGrpSpPr>
        <p:grpSpPr>
          <a:xfrm>
            <a:off x="3096043" y="750168"/>
            <a:ext cx="2589157" cy="2333684"/>
            <a:chOff x="306551" y="742950"/>
            <a:chExt cx="2589157" cy="2333684"/>
          </a:xfrm>
        </p:grpSpPr>
        <p:grpSp>
          <p:nvGrpSpPr>
            <p:cNvPr id="293" name="Google Shape;293;p41"/>
            <p:cNvGrpSpPr/>
            <p:nvPr/>
          </p:nvGrpSpPr>
          <p:grpSpPr>
            <a:xfrm>
              <a:off x="306551" y="876481"/>
              <a:ext cx="2485518" cy="2200153"/>
              <a:chOff x="306551" y="747495"/>
              <a:chExt cx="2485518" cy="2200153"/>
            </a:xfrm>
          </p:grpSpPr>
          <p:sp>
            <p:nvSpPr>
              <p:cNvPr id="294" name="Google Shape;294;p41"/>
              <p:cNvSpPr/>
              <p:nvPr/>
            </p:nvSpPr>
            <p:spPr>
              <a:xfrm>
                <a:off x="1204258"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41"/>
              <p:cNvSpPr/>
              <p:nvPr/>
            </p:nvSpPr>
            <p:spPr>
              <a:xfrm>
                <a:off x="1750444" y="94767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41"/>
              <p:cNvSpPr/>
              <p:nvPr/>
            </p:nvSpPr>
            <p:spPr>
              <a:xfrm>
                <a:off x="1359948" y="152339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41"/>
              <p:cNvSpPr/>
              <p:nvPr/>
            </p:nvSpPr>
            <p:spPr>
              <a:xfrm>
                <a:off x="1530346" y="77372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41"/>
              <p:cNvSpPr/>
              <p:nvPr/>
            </p:nvSpPr>
            <p:spPr>
              <a:xfrm rot="2732615">
                <a:off x="1032968" y="222292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41"/>
              <p:cNvSpPr/>
              <p:nvPr/>
            </p:nvSpPr>
            <p:spPr>
              <a:xfrm rot="2732615">
                <a:off x="1032968" y="153145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41"/>
              <p:cNvSpPr/>
              <p:nvPr/>
            </p:nvSpPr>
            <p:spPr>
              <a:xfrm rot="2732615">
                <a:off x="1262934" y="195442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41"/>
              <p:cNvSpPr/>
              <p:nvPr/>
            </p:nvSpPr>
            <p:spPr>
              <a:xfrm rot="2732615">
                <a:off x="936896" y="193932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41"/>
              <p:cNvSpPr txBox="1"/>
              <p:nvPr/>
            </p:nvSpPr>
            <p:spPr>
              <a:xfrm>
                <a:off x="1546700" y="257834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303" name="Google Shape;303;p41"/>
              <p:cNvSpPr txBox="1"/>
              <p:nvPr/>
            </p:nvSpPr>
            <p:spPr>
              <a:xfrm>
                <a:off x="306551" y="1202476"/>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2</a:t>
                </a:r>
                <a:endParaRPr/>
              </a:p>
            </p:txBody>
          </p:sp>
          <p:cxnSp>
            <p:nvCxnSpPr>
              <p:cNvPr id="304" name="Google Shape;304;p41"/>
              <p:cNvCxnSpPr/>
              <p:nvPr/>
            </p:nvCxnSpPr>
            <p:spPr>
              <a:xfrm rot="10800000">
                <a:off x="669151" y="747495"/>
                <a:ext cx="0" cy="1995600"/>
              </a:xfrm>
              <a:prstGeom prst="straightConnector1">
                <a:avLst/>
              </a:prstGeom>
              <a:noFill/>
              <a:ln cap="flat" cmpd="sng" w="19050">
                <a:solidFill>
                  <a:srgbClr val="7F7F7F"/>
                </a:solidFill>
                <a:prstDash val="solid"/>
                <a:round/>
                <a:headEnd len="sm" w="sm" type="none"/>
                <a:tailEnd len="med" w="med" type="stealth"/>
              </a:ln>
            </p:spPr>
          </p:cxnSp>
          <p:cxnSp>
            <p:nvCxnSpPr>
              <p:cNvPr id="305" name="Google Shape;305;p41"/>
              <p:cNvCxnSpPr/>
              <p:nvPr/>
            </p:nvCxnSpPr>
            <p:spPr>
              <a:xfrm>
                <a:off x="560369" y="2589944"/>
                <a:ext cx="2231700" cy="0"/>
              </a:xfrm>
              <a:prstGeom prst="straightConnector1">
                <a:avLst/>
              </a:prstGeom>
              <a:noFill/>
              <a:ln cap="flat" cmpd="sng" w="19050">
                <a:solidFill>
                  <a:srgbClr val="7F7F7F"/>
                </a:solidFill>
                <a:prstDash val="solid"/>
                <a:round/>
                <a:headEnd len="sm" w="sm" type="none"/>
                <a:tailEnd len="med" w="med" type="stealth"/>
              </a:ln>
            </p:spPr>
          </p:cxnSp>
          <p:sp>
            <p:nvSpPr>
              <p:cNvPr id="306" name="Google Shape;306;p41"/>
              <p:cNvSpPr/>
              <p:nvPr/>
            </p:nvSpPr>
            <p:spPr>
              <a:xfrm rot="2732615">
                <a:off x="1359656"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41"/>
              <p:cNvSpPr/>
              <p:nvPr/>
            </p:nvSpPr>
            <p:spPr>
              <a:xfrm rot="2732615">
                <a:off x="1732976" y="205879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41"/>
              <p:cNvSpPr/>
              <p:nvPr/>
            </p:nvSpPr>
            <p:spPr>
              <a:xfrm rot="2732615">
                <a:off x="2044969"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rot="2732615">
                <a:off x="2031575" y="198915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41"/>
              <p:cNvSpPr/>
              <p:nvPr/>
            </p:nvSpPr>
            <p:spPr>
              <a:xfrm rot="2732615">
                <a:off x="2366276" y="198561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41"/>
              <p:cNvSpPr/>
              <p:nvPr/>
            </p:nvSpPr>
            <p:spPr>
              <a:xfrm rot="2732615">
                <a:off x="2201056" y="149682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41"/>
              <p:cNvSpPr/>
              <p:nvPr/>
            </p:nvSpPr>
            <p:spPr>
              <a:xfrm rot="2732615">
                <a:off x="1637885" y="151226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41"/>
              <p:cNvSpPr/>
              <p:nvPr/>
            </p:nvSpPr>
            <p:spPr>
              <a:xfrm rot="2732615">
                <a:off x="735164" y="130197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41"/>
              <p:cNvSpPr/>
              <p:nvPr/>
            </p:nvSpPr>
            <p:spPr>
              <a:xfrm rot="2732615">
                <a:off x="714541" y="169834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41"/>
              <p:cNvSpPr/>
              <p:nvPr/>
            </p:nvSpPr>
            <p:spPr>
              <a:xfrm rot="2732615">
                <a:off x="1030678" y="94870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41"/>
              <p:cNvSpPr/>
              <p:nvPr/>
            </p:nvSpPr>
            <p:spPr>
              <a:xfrm>
                <a:off x="1544248"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1"/>
              <p:cNvSpPr/>
              <p:nvPr/>
            </p:nvSpPr>
            <p:spPr>
              <a:xfrm>
                <a:off x="1972899"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41"/>
              <p:cNvSpPr/>
              <p:nvPr/>
            </p:nvSpPr>
            <p:spPr>
              <a:xfrm>
                <a:off x="2234730" y="17526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41"/>
              <p:cNvSpPr/>
              <p:nvPr/>
            </p:nvSpPr>
            <p:spPr>
              <a:xfrm>
                <a:off x="2477998" y="14563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41"/>
              <p:cNvSpPr/>
              <p:nvPr/>
            </p:nvSpPr>
            <p:spPr>
              <a:xfrm>
                <a:off x="1955570" y="127948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1"/>
              <p:cNvSpPr/>
              <p:nvPr/>
            </p:nvSpPr>
            <p:spPr>
              <a:xfrm>
                <a:off x="2216167"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41"/>
              <p:cNvSpPr/>
              <p:nvPr/>
            </p:nvSpPr>
            <p:spPr>
              <a:xfrm>
                <a:off x="1459049" y="105915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41"/>
              <p:cNvSpPr/>
              <p:nvPr/>
            </p:nvSpPr>
            <p:spPr>
              <a:xfrm>
                <a:off x="1673162"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41"/>
              <p:cNvSpPr/>
              <p:nvPr/>
            </p:nvSpPr>
            <p:spPr>
              <a:xfrm>
                <a:off x="2040344" y="102895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1"/>
              <p:cNvSpPr/>
              <p:nvPr/>
            </p:nvSpPr>
            <p:spPr>
              <a:xfrm>
                <a:off x="2385648" y="943752"/>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41"/>
              <p:cNvSpPr/>
              <p:nvPr/>
            </p:nvSpPr>
            <p:spPr>
              <a:xfrm>
                <a:off x="2030069" y="75077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7" name="Google Shape;327;p41"/>
            <p:cNvSpPr/>
            <p:nvPr/>
          </p:nvSpPr>
          <p:spPr>
            <a:xfrm rot="2732615">
              <a:off x="2625809" y="19971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41"/>
            <p:cNvSpPr/>
            <p:nvPr/>
          </p:nvSpPr>
          <p:spPr>
            <a:xfrm rot="2732615">
              <a:off x="732147" y="10065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41"/>
            <p:cNvSpPr/>
            <p:nvPr/>
          </p:nvSpPr>
          <p:spPr>
            <a:xfrm rot="2732615">
              <a:off x="1101809" y="78925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0" name="Google Shape;330;p41"/>
          <p:cNvGrpSpPr/>
          <p:nvPr/>
        </p:nvGrpSpPr>
        <p:grpSpPr>
          <a:xfrm>
            <a:off x="5915443" y="749823"/>
            <a:ext cx="2589157" cy="2333684"/>
            <a:chOff x="306551" y="742950"/>
            <a:chExt cx="2589157" cy="2333684"/>
          </a:xfrm>
        </p:grpSpPr>
        <p:grpSp>
          <p:nvGrpSpPr>
            <p:cNvPr id="331" name="Google Shape;331;p41"/>
            <p:cNvGrpSpPr/>
            <p:nvPr/>
          </p:nvGrpSpPr>
          <p:grpSpPr>
            <a:xfrm>
              <a:off x="306551" y="876481"/>
              <a:ext cx="2485518" cy="2200153"/>
              <a:chOff x="306551" y="747495"/>
              <a:chExt cx="2485518" cy="2200153"/>
            </a:xfrm>
          </p:grpSpPr>
          <p:sp>
            <p:nvSpPr>
              <p:cNvPr id="332" name="Google Shape;332;p41"/>
              <p:cNvSpPr/>
              <p:nvPr/>
            </p:nvSpPr>
            <p:spPr>
              <a:xfrm>
                <a:off x="1204258"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41"/>
              <p:cNvSpPr/>
              <p:nvPr/>
            </p:nvSpPr>
            <p:spPr>
              <a:xfrm>
                <a:off x="1750444" y="94767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1"/>
              <p:cNvSpPr/>
              <p:nvPr/>
            </p:nvSpPr>
            <p:spPr>
              <a:xfrm>
                <a:off x="1359948" y="152339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41"/>
              <p:cNvSpPr/>
              <p:nvPr/>
            </p:nvSpPr>
            <p:spPr>
              <a:xfrm>
                <a:off x="1530346" y="77372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41"/>
              <p:cNvSpPr/>
              <p:nvPr/>
            </p:nvSpPr>
            <p:spPr>
              <a:xfrm rot="2732615">
                <a:off x="1032968" y="222292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41"/>
              <p:cNvSpPr/>
              <p:nvPr/>
            </p:nvSpPr>
            <p:spPr>
              <a:xfrm rot="2732615">
                <a:off x="1032968" y="1531458"/>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41"/>
              <p:cNvSpPr/>
              <p:nvPr/>
            </p:nvSpPr>
            <p:spPr>
              <a:xfrm rot="2732615">
                <a:off x="1262934" y="195442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41"/>
              <p:cNvSpPr/>
              <p:nvPr/>
            </p:nvSpPr>
            <p:spPr>
              <a:xfrm rot="2732615">
                <a:off x="936896" y="1939321"/>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41"/>
              <p:cNvSpPr txBox="1"/>
              <p:nvPr/>
            </p:nvSpPr>
            <p:spPr>
              <a:xfrm>
                <a:off x="1546700" y="2578348"/>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1</a:t>
                </a:r>
                <a:endParaRPr baseline="-25000" sz="1800">
                  <a:solidFill>
                    <a:schemeClr val="dk1"/>
                  </a:solidFill>
                  <a:latin typeface="Calibri"/>
                  <a:ea typeface="Calibri"/>
                  <a:cs typeface="Calibri"/>
                  <a:sym typeface="Calibri"/>
                </a:endParaRPr>
              </a:p>
            </p:txBody>
          </p:sp>
          <p:sp>
            <p:nvSpPr>
              <p:cNvPr id="341" name="Google Shape;341;p41"/>
              <p:cNvSpPr txBox="1"/>
              <p:nvPr/>
            </p:nvSpPr>
            <p:spPr>
              <a:xfrm>
                <a:off x="306551" y="1202476"/>
                <a:ext cx="362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x</a:t>
                </a:r>
                <a:r>
                  <a:rPr baseline="-25000" lang="ru" sz="1800">
                    <a:solidFill>
                      <a:schemeClr val="dk1"/>
                    </a:solidFill>
                    <a:latin typeface="Calibri"/>
                    <a:ea typeface="Calibri"/>
                    <a:cs typeface="Calibri"/>
                    <a:sym typeface="Calibri"/>
                  </a:rPr>
                  <a:t>2</a:t>
                </a:r>
                <a:endParaRPr/>
              </a:p>
            </p:txBody>
          </p:sp>
          <p:cxnSp>
            <p:nvCxnSpPr>
              <p:cNvPr id="342" name="Google Shape;342;p41"/>
              <p:cNvCxnSpPr/>
              <p:nvPr/>
            </p:nvCxnSpPr>
            <p:spPr>
              <a:xfrm rot="10800000">
                <a:off x="669151" y="747495"/>
                <a:ext cx="0" cy="1995600"/>
              </a:xfrm>
              <a:prstGeom prst="straightConnector1">
                <a:avLst/>
              </a:prstGeom>
              <a:noFill/>
              <a:ln cap="flat" cmpd="sng" w="19050">
                <a:solidFill>
                  <a:srgbClr val="7F7F7F"/>
                </a:solidFill>
                <a:prstDash val="solid"/>
                <a:round/>
                <a:headEnd len="sm" w="sm" type="none"/>
                <a:tailEnd len="med" w="med" type="stealth"/>
              </a:ln>
            </p:spPr>
          </p:cxnSp>
          <p:cxnSp>
            <p:nvCxnSpPr>
              <p:cNvPr id="343" name="Google Shape;343;p41"/>
              <p:cNvCxnSpPr/>
              <p:nvPr/>
            </p:nvCxnSpPr>
            <p:spPr>
              <a:xfrm>
                <a:off x="560369" y="2589944"/>
                <a:ext cx="2231700" cy="0"/>
              </a:xfrm>
              <a:prstGeom prst="straightConnector1">
                <a:avLst/>
              </a:prstGeom>
              <a:noFill/>
              <a:ln cap="flat" cmpd="sng" w="19050">
                <a:solidFill>
                  <a:srgbClr val="7F7F7F"/>
                </a:solidFill>
                <a:prstDash val="solid"/>
                <a:round/>
                <a:headEnd len="sm" w="sm" type="none"/>
                <a:tailEnd len="med" w="med" type="stealth"/>
              </a:ln>
            </p:spPr>
          </p:cxnSp>
          <p:sp>
            <p:nvSpPr>
              <p:cNvPr id="344" name="Google Shape;344;p41"/>
              <p:cNvSpPr/>
              <p:nvPr/>
            </p:nvSpPr>
            <p:spPr>
              <a:xfrm rot="2732615">
                <a:off x="1359656"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41"/>
              <p:cNvSpPr/>
              <p:nvPr/>
            </p:nvSpPr>
            <p:spPr>
              <a:xfrm rot="2732615">
                <a:off x="1732976" y="205879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41"/>
              <p:cNvSpPr/>
              <p:nvPr/>
            </p:nvSpPr>
            <p:spPr>
              <a:xfrm rot="2732615">
                <a:off x="2044969" y="2272096"/>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41"/>
              <p:cNvSpPr/>
              <p:nvPr/>
            </p:nvSpPr>
            <p:spPr>
              <a:xfrm rot="2732615">
                <a:off x="2031575" y="198915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41"/>
              <p:cNvSpPr/>
              <p:nvPr/>
            </p:nvSpPr>
            <p:spPr>
              <a:xfrm rot="2732615">
                <a:off x="2366276" y="198561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1"/>
              <p:cNvSpPr/>
              <p:nvPr/>
            </p:nvSpPr>
            <p:spPr>
              <a:xfrm rot="2732615">
                <a:off x="2201056" y="149682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41"/>
              <p:cNvSpPr/>
              <p:nvPr/>
            </p:nvSpPr>
            <p:spPr>
              <a:xfrm rot="2732615">
                <a:off x="1637885" y="1512263"/>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41"/>
              <p:cNvSpPr/>
              <p:nvPr/>
            </p:nvSpPr>
            <p:spPr>
              <a:xfrm rot="2732615">
                <a:off x="735164" y="130197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41"/>
              <p:cNvSpPr/>
              <p:nvPr/>
            </p:nvSpPr>
            <p:spPr>
              <a:xfrm rot="2732615">
                <a:off x="714541" y="1698347"/>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41"/>
              <p:cNvSpPr/>
              <p:nvPr/>
            </p:nvSpPr>
            <p:spPr>
              <a:xfrm rot="2732615">
                <a:off x="1030678" y="948705"/>
                <a:ext cx="223597" cy="223597"/>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41"/>
              <p:cNvSpPr/>
              <p:nvPr/>
            </p:nvSpPr>
            <p:spPr>
              <a:xfrm>
                <a:off x="1544248"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1"/>
              <p:cNvSpPr/>
              <p:nvPr/>
            </p:nvSpPr>
            <p:spPr>
              <a:xfrm>
                <a:off x="1972899" y="1737727"/>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41"/>
              <p:cNvSpPr/>
              <p:nvPr/>
            </p:nvSpPr>
            <p:spPr>
              <a:xfrm>
                <a:off x="2234730" y="175266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41"/>
              <p:cNvSpPr/>
              <p:nvPr/>
            </p:nvSpPr>
            <p:spPr>
              <a:xfrm>
                <a:off x="2477998" y="1456346"/>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41"/>
              <p:cNvSpPr/>
              <p:nvPr/>
            </p:nvSpPr>
            <p:spPr>
              <a:xfrm>
                <a:off x="1955570" y="1279485"/>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41"/>
              <p:cNvSpPr/>
              <p:nvPr/>
            </p:nvSpPr>
            <p:spPr>
              <a:xfrm>
                <a:off x="2216167"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41"/>
              <p:cNvSpPr/>
              <p:nvPr/>
            </p:nvSpPr>
            <p:spPr>
              <a:xfrm>
                <a:off x="1459049" y="1059153"/>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41"/>
              <p:cNvSpPr/>
              <p:nvPr/>
            </p:nvSpPr>
            <p:spPr>
              <a:xfrm>
                <a:off x="1673162" y="1221210"/>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1"/>
              <p:cNvSpPr/>
              <p:nvPr/>
            </p:nvSpPr>
            <p:spPr>
              <a:xfrm>
                <a:off x="2040344" y="1028951"/>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1"/>
              <p:cNvSpPr/>
              <p:nvPr/>
            </p:nvSpPr>
            <p:spPr>
              <a:xfrm>
                <a:off x="2385648" y="943752"/>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41"/>
              <p:cNvSpPr/>
              <p:nvPr/>
            </p:nvSpPr>
            <p:spPr>
              <a:xfrm>
                <a:off x="2030069" y="750774"/>
                <a:ext cx="170400" cy="170400"/>
              </a:xfrm>
              <a:prstGeom prst="ellipse">
                <a:avLst/>
              </a:prstGeom>
              <a:noFill/>
              <a:ln cap="flat" cmpd="sng" w="1905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5" name="Google Shape;365;p41"/>
            <p:cNvSpPr/>
            <p:nvPr/>
          </p:nvSpPr>
          <p:spPr>
            <a:xfrm rot="2732615">
              <a:off x="2625809" y="19971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41"/>
            <p:cNvSpPr/>
            <p:nvPr/>
          </p:nvSpPr>
          <p:spPr>
            <a:xfrm rot="2732615">
              <a:off x="732147" y="1006514"/>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41"/>
            <p:cNvSpPr/>
            <p:nvPr/>
          </p:nvSpPr>
          <p:spPr>
            <a:xfrm rot="2732615">
              <a:off x="1101809" y="789252"/>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68" name="Google Shape;368;p41"/>
          <p:cNvPicPr preferRelativeResize="0"/>
          <p:nvPr/>
        </p:nvPicPr>
        <p:blipFill rotWithShape="1">
          <a:blip r:embed="rId7">
            <a:alphaModFix/>
          </a:blip>
          <a:srcRect b="19558" l="463" r="897" t="34592"/>
          <a:stretch/>
        </p:blipFill>
        <p:spPr>
          <a:xfrm>
            <a:off x="0" y="686050"/>
            <a:ext cx="9144000" cy="23906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Addressing overfitting:</a:t>
            </a:r>
            <a:endParaRPr/>
          </a:p>
        </p:txBody>
      </p:sp>
      <p:pic>
        <p:nvPicPr>
          <p:cNvPr id="374" name="Google Shape;374;p42"/>
          <p:cNvPicPr preferRelativeResize="0"/>
          <p:nvPr/>
        </p:nvPicPr>
        <p:blipFill rotWithShape="1">
          <a:blip r:embed="rId3">
            <a:alphaModFix/>
          </a:blip>
          <a:srcRect b="0" l="0" r="0" t="0"/>
          <a:stretch/>
        </p:blipFill>
        <p:spPr>
          <a:xfrm>
            <a:off x="685800" y="1051262"/>
            <a:ext cx="608076" cy="180594"/>
          </a:xfrm>
          <a:prstGeom prst="rect">
            <a:avLst/>
          </a:prstGeom>
          <a:noFill/>
          <a:ln>
            <a:noFill/>
          </a:ln>
        </p:spPr>
      </p:pic>
      <p:pic>
        <p:nvPicPr>
          <p:cNvPr id="375" name="Google Shape;375;p42"/>
          <p:cNvPicPr preferRelativeResize="0"/>
          <p:nvPr/>
        </p:nvPicPr>
        <p:blipFill rotWithShape="1">
          <a:blip r:embed="rId4">
            <a:alphaModFix/>
          </a:blip>
          <a:srcRect b="0" l="0" r="0" t="0"/>
          <a:stretch/>
        </p:blipFill>
        <p:spPr>
          <a:xfrm>
            <a:off x="6085375" y="354125"/>
            <a:ext cx="2601300" cy="2283900"/>
          </a:xfrm>
          <a:prstGeom prst="rect">
            <a:avLst/>
          </a:prstGeom>
          <a:noFill/>
          <a:ln>
            <a:noFill/>
          </a:ln>
        </p:spPr>
      </p:pic>
      <p:sp>
        <p:nvSpPr>
          <p:cNvPr id="376" name="Google Shape;376;p42"/>
          <p:cNvSpPr txBox="1"/>
          <p:nvPr/>
        </p:nvSpPr>
        <p:spPr>
          <a:xfrm rot="-5400000">
            <a:off x="5442818" y="1182625"/>
            <a:ext cx="128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377" name="Google Shape;377;p42"/>
          <p:cNvSpPr txBox="1"/>
          <p:nvPr/>
        </p:nvSpPr>
        <p:spPr>
          <a:xfrm>
            <a:off x="7010400" y="2444308"/>
            <a:ext cx="128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a:t>
            </a:r>
            <a:endParaRPr sz="1600">
              <a:solidFill>
                <a:schemeClr val="dk1"/>
              </a:solidFill>
              <a:latin typeface="Calibri"/>
              <a:ea typeface="Calibri"/>
              <a:cs typeface="Calibri"/>
              <a:sym typeface="Calibri"/>
            </a:endParaRPr>
          </a:p>
        </p:txBody>
      </p:sp>
      <p:pic>
        <p:nvPicPr>
          <p:cNvPr id="378" name="Google Shape;378;p42"/>
          <p:cNvPicPr preferRelativeResize="0"/>
          <p:nvPr/>
        </p:nvPicPr>
        <p:blipFill rotWithShape="1">
          <a:blip r:embed="rId5">
            <a:alphaModFix/>
          </a:blip>
          <a:srcRect b="0" l="0" r="0" t="0"/>
          <a:stretch/>
        </p:blipFill>
        <p:spPr>
          <a:xfrm>
            <a:off x="685800" y="1401023"/>
            <a:ext cx="608076" cy="180594"/>
          </a:xfrm>
          <a:prstGeom prst="rect">
            <a:avLst/>
          </a:prstGeom>
          <a:noFill/>
          <a:ln>
            <a:noFill/>
          </a:ln>
        </p:spPr>
      </p:pic>
      <p:pic>
        <p:nvPicPr>
          <p:cNvPr id="379" name="Google Shape;379;p42"/>
          <p:cNvPicPr preferRelativeResize="0"/>
          <p:nvPr/>
        </p:nvPicPr>
        <p:blipFill rotWithShape="1">
          <a:blip r:embed="rId6">
            <a:alphaModFix/>
          </a:blip>
          <a:srcRect b="0" l="0" r="0" t="0"/>
          <a:stretch/>
        </p:blipFill>
        <p:spPr>
          <a:xfrm>
            <a:off x="685800" y="1745664"/>
            <a:ext cx="608076" cy="185166"/>
          </a:xfrm>
          <a:prstGeom prst="rect">
            <a:avLst/>
          </a:prstGeom>
          <a:noFill/>
          <a:ln>
            <a:noFill/>
          </a:ln>
        </p:spPr>
      </p:pic>
      <p:pic>
        <p:nvPicPr>
          <p:cNvPr id="380" name="Google Shape;380;p42"/>
          <p:cNvPicPr preferRelativeResize="0"/>
          <p:nvPr/>
        </p:nvPicPr>
        <p:blipFill rotWithShape="1">
          <a:blip r:embed="rId7">
            <a:alphaModFix/>
          </a:blip>
          <a:srcRect b="0" l="0" r="0" t="0"/>
          <a:stretch/>
        </p:blipFill>
        <p:spPr>
          <a:xfrm>
            <a:off x="685800" y="2078658"/>
            <a:ext cx="608076" cy="180594"/>
          </a:xfrm>
          <a:prstGeom prst="rect">
            <a:avLst/>
          </a:prstGeom>
          <a:noFill/>
          <a:ln>
            <a:noFill/>
          </a:ln>
        </p:spPr>
      </p:pic>
      <p:pic>
        <p:nvPicPr>
          <p:cNvPr id="381" name="Google Shape;381;p42"/>
          <p:cNvPicPr preferRelativeResize="0"/>
          <p:nvPr/>
        </p:nvPicPr>
        <p:blipFill rotWithShape="1">
          <a:blip r:embed="rId8">
            <a:alphaModFix/>
          </a:blip>
          <a:srcRect b="0" l="0" r="0" t="0"/>
          <a:stretch/>
        </p:blipFill>
        <p:spPr>
          <a:xfrm>
            <a:off x="685800" y="2428419"/>
            <a:ext cx="608076" cy="185166"/>
          </a:xfrm>
          <a:prstGeom prst="rect">
            <a:avLst/>
          </a:prstGeom>
          <a:noFill/>
          <a:ln>
            <a:noFill/>
          </a:ln>
        </p:spPr>
      </p:pic>
      <p:pic>
        <p:nvPicPr>
          <p:cNvPr id="382" name="Google Shape;382;p42"/>
          <p:cNvPicPr preferRelativeResize="0"/>
          <p:nvPr/>
        </p:nvPicPr>
        <p:blipFill rotWithShape="1">
          <a:blip r:embed="rId9">
            <a:alphaModFix/>
          </a:blip>
          <a:srcRect b="0" l="0" r="0" t="0"/>
          <a:stretch/>
        </p:blipFill>
        <p:spPr>
          <a:xfrm>
            <a:off x="685800" y="2773060"/>
            <a:ext cx="608076" cy="185166"/>
          </a:xfrm>
          <a:prstGeom prst="rect">
            <a:avLst/>
          </a:prstGeom>
          <a:noFill/>
          <a:ln>
            <a:noFill/>
          </a:ln>
        </p:spPr>
      </p:pic>
      <p:pic>
        <p:nvPicPr>
          <p:cNvPr id="383" name="Google Shape;383;p42"/>
          <p:cNvPicPr preferRelativeResize="0"/>
          <p:nvPr/>
        </p:nvPicPr>
        <p:blipFill rotWithShape="1">
          <a:blip r:embed="rId10">
            <a:alphaModFix/>
          </a:blip>
          <a:srcRect b="0" l="0" r="0" t="0"/>
          <a:stretch/>
        </p:blipFill>
        <p:spPr>
          <a:xfrm>
            <a:off x="685800" y="3181350"/>
            <a:ext cx="518922" cy="692658"/>
          </a:xfrm>
          <a:prstGeom prst="rect">
            <a:avLst/>
          </a:prstGeom>
          <a:noFill/>
          <a:ln>
            <a:noFill/>
          </a:ln>
        </p:spPr>
      </p:pic>
      <p:sp>
        <p:nvSpPr>
          <p:cNvPr id="384" name="Google Shape;384;p42"/>
          <p:cNvSpPr txBox="1"/>
          <p:nvPr/>
        </p:nvSpPr>
        <p:spPr>
          <a:xfrm>
            <a:off x="1371600" y="879904"/>
            <a:ext cx="1981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size of house</a:t>
            </a:r>
            <a:endParaRPr/>
          </a:p>
        </p:txBody>
      </p:sp>
      <p:sp>
        <p:nvSpPr>
          <p:cNvPr id="385" name="Google Shape;385;p42"/>
          <p:cNvSpPr txBox="1"/>
          <p:nvPr/>
        </p:nvSpPr>
        <p:spPr>
          <a:xfrm>
            <a:off x="1371600" y="1195685"/>
            <a:ext cx="270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no. of bedrooms</a:t>
            </a:r>
            <a:endParaRPr/>
          </a:p>
        </p:txBody>
      </p:sp>
      <p:sp>
        <p:nvSpPr>
          <p:cNvPr id="386" name="Google Shape;386;p42"/>
          <p:cNvSpPr txBox="1"/>
          <p:nvPr/>
        </p:nvSpPr>
        <p:spPr>
          <a:xfrm>
            <a:off x="1371600" y="1566411"/>
            <a:ext cx="3276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no. of floors</a:t>
            </a:r>
            <a:endParaRPr/>
          </a:p>
        </p:txBody>
      </p:sp>
      <p:sp>
        <p:nvSpPr>
          <p:cNvPr id="387" name="Google Shape;387;p42"/>
          <p:cNvSpPr txBox="1"/>
          <p:nvPr/>
        </p:nvSpPr>
        <p:spPr>
          <a:xfrm>
            <a:off x="1378449" y="1915041"/>
            <a:ext cx="1981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age of house</a:t>
            </a:r>
            <a:endParaRPr/>
          </a:p>
        </p:txBody>
      </p:sp>
      <p:sp>
        <p:nvSpPr>
          <p:cNvPr id="388" name="Google Shape;388;p42"/>
          <p:cNvSpPr txBox="1"/>
          <p:nvPr/>
        </p:nvSpPr>
        <p:spPr>
          <a:xfrm>
            <a:off x="1371600" y="2262485"/>
            <a:ext cx="5410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average income in neighborhood</a:t>
            </a:r>
            <a:endParaRPr/>
          </a:p>
        </p:txBody>
      </p:sp>
      <p:sp>
        <p:nvSpPr>
          <p:cNvPr id="389" name="Google Shape;389;p42"/>
          <p:cNvSpPr txBox="1"/>
          <p:nvPr/>
        </p:nvSpPr>
        <p:spPr>
          <a:xfrm>
            <a:off x="1371600" y="2612663"/>
            <a:ext cx="3581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kitchen size</a:t>
            </a:r>
            <a:endParaRPr/>
          </a:p>
        </p:txBody>
      </p:sp>
      <p:pic>
        <p:nvPicPr>
          <p:cNvPr id="390" name="Google Shape;390;p42"/>
          <p:cNvPicPr preferRelativeResize="0"/>
          <p:nvPr/>
        </p:nvPicPr>
        <p:blipFill rotWithShape="1">
          <a:blip r:embed="rId11">
            <a:alphaModFix/>
          </a:blip>
          <a:srcRect b="29977" l="63101" r="1773" t="23860"/>
          <a:stretch/>
        </p:blipFill>
        <p:spPr>
          <a:xfrm>
            <a:off x="5620450" y="308325"/>
            <a:ext cx="3421274" cy="2529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Addressing overfitting:</a:t>
            </a:r>
            <a:endParaRPr/>
          </a:p>
        </p:txBody>
      </p:sp>
      <p:sp>
        <p:nvSpPr>
          <p:cNvPr id="396" name="Google Shape;396;p43"/>
          <p:cNvSpPr txBox="1"/>
          <p:nvPr/>
        </p:nvSpPr>
        <p:spPr>
          <a:xfrm>
            <a:off x="381000" y="916725"/>
            <a:ext cx="8305800" cy="41550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Options:</a:t>
            </a:r>
            <a:endParaRPr/>
          </a:p>
          <a:p>
            <a:pPr indent="-457200" lvl="1" marL="914400" marR="0" rtl="0" algn="l">
              <a:spcBef>
                <a:spcPts val="0"/>
              </a:spcBef>
              <a:spcAft>
                <a:spcPts val="0"/>
              </a:spcAft>
              <a:buClr>
                <a:schemeClr val="dk1"/>
              </a:buClr>
              <a:buSzPts val="2400"/>
              <a:buFont typeface="Calibri"/>
              <a:buAutoNum type="arabicPeriod"/>
            </a:pPr>
            <a:r>
              <a:rPr b="0" i="0" lang="ru" sz="2400" u="none" cap="none" strike="noStrike">
                <a:solidFill>
                  <a:schemeClr val="dk1"/>
                </a:solidFill>
                <a:latin typeface="Calibri"/>
                <a:ea typeface="Calibri"/>
                <a:cs typeface="Calibri"/>
                <a:sym typeface="Calibri"/>
              </a:rPr>
              <a:t>Reduce number of features.</a:t>
            </a:r>
            <a:endParaRPr/>
          </a:p>
          <a:p>
            <a:pPr indent="-457200" lvl="2" marL="13716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Manually select which features to keep.</a:t>
            </a:r>
            <a:endParaRPr/>
          </a:p>
          <a:p>
            <a:pPr indent="-457200" lvl="2" marL="13716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Model selection algorithm (later in course).</a:t>
            </a:r>
            <a:endParaRPr/>
          </a:p>
          <a:p>
            <a:pPr indent="-457200" lvl="1" marL="914400" marR="0" rtl="0" algn="l">
              <a:spcBef>
                <a:spcPts val="0"/>
              </a:spcBef>
              <a:spcAft>
                <a:spcPts val="0"/>
              </a:spcAft>
              <a:buClr>
                <a:schemeClr val="dk1"/>
              </a:buClr>
              <a:buSzPts val="2400"/>
              <a:buFont typeface="Calibri"/>
              <a:buAutoNum type="arabicPeriod"/>
            </a:pPr>
            <a:r>
              <a:rPr b="0" i="0" lang="ru" sz="2400" u="none" cap="none" strike="noStrike">
                <a:solidFill>
                  <a:schemeClr val="dk1"/>
                </a:solidFill>
                <a:latin typeface="Calibri"/>
                <a:ea typeface="Calibri"/>
                <a:cs typeface="Calibri"/>
                <a:sym typeface="Calibri"/>
              </a:rPr>
              <a:t>Regularization.</a:t>
            </a:r>
            <a:endParaRPr/>
          </a:p>
          <a:p>
            <a:pPr indent="-457200" lvl="2" marL="13716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Keep all the features, but reduce magnitude/values of parameters    .</a:t>
            </a:r>
            <a:endParaRPr/>
          </a:p>
          <a:p>
            <a:pPr indent="-457200" lvl="2" marL="13716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Works well when we have a lot of features, each of which contributes a bit to predicting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97" name="Google Shape;397;p43"/>
          <p:cNvPicPr preferRelativeResize="0"/>
          <p:nvPr/>
        </p:nvPicPr>
        <p:blipFill rotWithShape="1">
          <a:blip r:embed="rId3">
            <a:alphaModFix/>
          </a:blip>
          <a:srcRect b="0" l="0" r="0" t="0"/>
          <a:stretch/>
        </p:blipFill>
        <p:spPr>
          <a:xfrm>
            <a:off x="3328732" y="3237002"/>
            <a:ext cx="224028" cy="306324"/>
          </a:xfrm>
          <a:prstGeom prst="rect">
            <a:avLst/>
          </a:prstGeom>
          <a:noFill/>
          <a:ln>
            <a:noFill/>
          </a:ln>
        </p:spPr>
      </p:pic>
      <p:pic>
        <p:nvPicPr>
          <p:cNvPr id="398" name="Google Shape;398;p43"/>
          <p:cNvPicPr preferRelativeResize="0"/>
          <p:nvPr/>
        </p:nvPicPr>
        <p:blipFill rotWithShape="1">
          <a:blip r:embed="rId4">
            <a:alphaModFix/>
          </a:blip>
          <a:srcRect b="0" l="0" r="0" t="0"/>
          <a:stretch/>
        </p:blipFill>
        <p:spPr>
          <a:xfrm>
            <a:off x="6441896" y="4025542"/>
            <a:ext cx="144018" cy="196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Основные понятия</a:t>
            </a:r>
            <a:endParaRPr/>
          </a:p>
        </p:txBody>
      </p:sp>
      <p:sp>
        <p:nvSpPr>
          <p:cNvPr id="74" name="Google Shape;7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Признак (feature)</a:t>
            </a:r>
            <a:endParaRPr/>
          </a:p>
          <a:p>
            <a:pPr indent="0" lvl="0" marL="0" rtl="0" algn="l">
              <a:spcBef>
                <a:spcPts val="1200"/>
              </a:spcBef>
              <a:spcAft>
                <a:spcPts val="0"/>
              </a:spcAft>
              <a:buNone/>
            </a:pPr>
            <a:r>
              <a:rPr lang="ru"/>
              <a:t>Объект (object)</a:t>
            </a:r>
            <a:endParaRPr/>
          </a:p>
          <a:p>
            <a:pPr indent="0" lvl="0" marL="0" rtl="0" algn="l">
              <a:spcBef>
                <a:spcPts val="1200"/>
              </a:spcBef>
              <a:spcAft>
                <a:spcPts val="0"/>
              </a:spcAft>
              <a:buNone/>
            </a:pPr>
            <a:r>
              <a:rPr lang="ru"/>
              <a:t>Чистые данные (tidy data)</a:t>
            </a:r>
            <a:endParaRPr/>
          </a:p>
          <a:p>
            <a:pPr indent="0" lvl="0" marL="0" rtl="0" algn="l">
              <a:spcBef>
                <a:spcPts val="1200"/>
              </a:spcBef>
              <a:spcAft>
                <a:spcPts val="0"/>
              </a:spcAft>
              <a:buNone/>
            </a:pPr>
            <a:r>
              <a:rPr lang="ru"/>
              <a:t>Набор данных (dataset)</a:t>
            </a:r>
            <a:endParaRPr/>
          </a:p>
          <a:p>
            <a:pPr indent="0" lvl="0" marL="0" rtl="0" algn="l">
              <a:spcBef>
                <a:spcPts val="1200"/>
              </a:spcBef>
              <a:spcAft>
                <a:spcPts val="0"/>
              </a:spcAft>
              <a:buNone/>
            </a:pPr>
            <a:r>
              <a:rPr lang="ru"/>
              <a:t>Модель</a:t>
            </a:r>
            <a:endParaRPr/>
          </a:p>
          <a:p>
            <a:pPr indent="0" lvl="0" marL="0" rtl="0" algn="l">
              <a:spcBef>
                <a:spcPts val="1200"/>
              </a:spcBef>
              <a:spcAft>
                <a:spcPts val="1200"/>
              </a:spcAft>
              <a:buNone/>
            </a:pPr>
            <a:r>
              <a:rPr lang="ru"/>
              <a:t>Шкала</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nvSpPr>
        <p:spPr>
          <a:xfrm>
            <a:off x="4191000" y="914400"/>
            <a:ext cx="49530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ru" sz="5400">
                <a:solidFill>
                  <a:srgbClr val="3F3F3F"/>
                </a:solidFill>
                <a:latin typeface="Calibri"/>
                <a:ea typeface="Calibri"/>
                <a:cs typeface="Calibri"/>
                <a:sym typeface="Calibri"/>
              </a:rPr>
              <a:t>Регуляризация</a:t>
            </a:r>
            <a:endParaRPr sz="5400">
              <a:solidFill>
                <a:srgbClr val="3F3F3F"/>
              </a:solidFill>
              <a:latin typeface="Calibri"/>
              <a:ea typeface="Calibri"/>
              <a:cs typeface="Calibri"/>
              <a:sym typeface="Calibri"/>
            </a:endParaRPr>
          </a:p>
        </p:txBody>
      </p:sp>
      <p:cxnSp>
        <p:nvCxnSpPr>
          <p:cNvPr id="405" name="Google Shape;405;p44"/>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06" name="Google Shape;406;p44"/>
          <p:cNvSpPr txBox="1"/>
          <p:nvPr>
            <p:ph idx="4294967295" type="ctrTitle"/>
          </p:nvPr>
        </p:nvSpPr>
        <p:spPr>
          <a:xfrm>
            <a:off x="4267200" y="1809750"/>
            <a:ext cx="48768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5400"/>
              <a:buFont typeface="Calibri"/>
              <a:buNone/>
            </a:pPr>
            <a:r>
              <a:rPr lang="ru" sz="4700">
                <a:solidFill>
                  <a:srgbClr val="3F3F3F"/>
                </a:solidFill>
              </a:rPr>
              <a:t>Функция ошибки</a:t>
            </a:r>
            <a:endParaRPr b="0" i="0" sz="4700" u="none" cap="none" strike="noStrike">
              <a:solidFill>
                <a:srgbClr val="3F3F3F"/>
              </a:solidFill>
              <a:latin typeface="Calibri"/>
              <a:ea typeface="Calibri"/>
              <a:cs typeface="Calibri"/>
              <a:sym typeface="Calibri"/>
            </a:endParaRPr>
          </a:p>
        </p:txBody>
      </p:sp>
      <p:pic>
        <p:nvPicPr>
          <p:cNvPr descr="C:\Users\ang\Desktop\iStock_000012344803Large.jpg" id="407" name="Google Shape;407;p44"/>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408" name="Google Shape;408;p44"/>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Intuition</a:t>
            </a:r>
            <a:endParaRPr b="1" sz="2400">
              <a:solidFill>
                <a:schemeClr val="dk1"/>
              </a:solidFill>
              <a:latin typeface="Calibri"/>
              <a:ea typeface="Calibri"/>
              <a:cs typeface="Calibri"/>
              <a:sym typeface="Calibri"/>
            </a:endParaRPr>
          </a:p>
        </p:txBody>
      </p:sp>
      <p:sp>
        <p:nvSpPr>
          <p:cNvPr id="414" name="Google Shape;414;p45"/>
          <p:cNvSpPr txBox="1"/>
          <p:nvPr/>
        </p:nvSpPr>
        <p:spPr>
          <a:xfrm>
            <a:off x="381000" y="3105150"/>
            <a:ext cx="8534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Suppose we penalize and make     ,      really small.</a:t>
            </a:r>
            <a:endParaRPr sz="2400">
              <a:solidFill>
                <a:schemeClr val="dk1"/>
              </a:solidFill>
              <a:latin typeface="Calibri"/>
              <a:ea typeface="Calibri"/>
              <a:cs typeface="Calibri"/>
              <a:sym typeface="Calibri"/>
            </a:endParaRPr>
          </a:p>
        </p:txBody>
      </p:sp>
      <p:pic>
        <p:nvPicPr>
          <p:cNvPr id="415" name="Google Shape;415;p45"/>
          <p:cNvPicPr preferRelativeResize="0"/>
          <p:nvPr/>
        </p:nvPicPr>
        <p:blipFill rotWithShape="1">
          <a:blip r:embed="rId3">
            <a:alphaModFix/>
          </a:blip>
          <a:srcRect b="0" l="0" r="0" t="0"/>
          <a:stretch/>
        </p:blipFill>
        <p:spPr>
          <a:xfrm>
            <a:off x="1822808" y="2724191"/>
            <a:ext cx="1697355" cy="255083"/>
          </a:xfrm>
          <a:prstGeom prst="rect">
            <a:avLst/>
          </a:prstGeom>
          <a:noFill/>
          <a:ln>
            <a:noFill/>
          </a:ln>
        </p:spPr>
      </p:pic>
      <p:pic>
        <p:nvPicPr>
          <p:cNvPr id="416" name="Google Shape;416;p45"/>
          <p:cNvPicPr preferRelativeResize="0"/>
          <p:nvPr/>
        </p:nvPicPr>
        <p:blipFill rotWithShape="1">
          <a:blip r:embed="rId4">
            <a:alphaModFix/>
          </a:blip>
          <a:srcRect b="0" l="0" r="0" t="0"/>
          <a:stretch/>
        </p:blipFill>
        <p:spPr>
          <a:xfrm>
            <a:off x="4539353" y="2724150"/>
            <a:ext cx="3382897" cy="262331"/>
          </a:xfrm>
          <a:prstGeom prst="rect">
            <a:avLst/>
          </a:prstGeom>
          <a:noFill/>
          <a:ln>
            <a:noFill/>
          </a:ln>
        </p:spPr>
      </p:pic>
      <p:pic>
        <p:nvPicPr>
          <p:cNvPr id="417" name="Google Shape;417;p45"/>
          <p:cNvPicPr preferRelativeResize="0"/>
          <p:nvPr/>
        </p:nvPicPr>
        <p:blipFill rotWithShape="1">
          <a:blip r:embed="rId5">
            <a:alphaModFix/>
          </a:blip>
          <a:srcRect b="0" l="0" r="0" t="0"/>
          <a:stretch/>
        </p:blipFill>
        <p:spPr>
          <a:xfrm>
            <a:off x="1638626" y="590550"/>
            <a:ext cx="2172300" cy="1907100"/>
          </a:xfrm>
          <a:prstGeom prst="rect">
            <a:avLst/>
          </a:prstGeom>
          <a:noFill/>
          <a:ln>
            <a:noFill/>
          </a:ln>
        </p:spPr>
      </p:pic>
      <p:sp>
        <p:nvSpPr>
          <p:cNvPr id="418" name="Google Shape;418;p45"/>
          <p:cNvSpPr txBox="1"/>
          <p:nvPr/>
        </p:nvSpPr>
        <p:spPr>
          <a:xfrm rot="-5400000">
            <a:off x="1066942" y="1456380"/>
            <a:ext cx="10719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419" name="Google Shape;419;p45"/>
          <p:cNvSpPr txBox="1"/>
          <p:nvPr/>
        </p:nvSpPr>
        <p:spPr>
          <a:xfrm>
            <a:off x="1874798" y="2383437"/>
            <a:ext cx="1738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 of house</a:t>
            </a:r>
            <a:endParaRPr sz="1600">
              <a:solidFill>
                <a:schemeClr val="dk1"/>
              </a:solidFill>
              <a:latin typeface="Calibri"/>
              <a:ea typeface="Calibri"/>
              <a:cs typeface="Calibri"/>
              <a:sym typeface="Calibri"/>
            </a:endParaRPr>
          </a:p>
        </p:txBody>
      </p:sp>
      <p:pic>
        <p:nvPicPr>
          <p:cNvPr id="420" name="Google Shape;420;p45"/>
          <p:cNvPicPr preferRelativeResize="0"/>
          <p:nvPr/>
        </p:nvPicPr>
        <p:blipFill rotWithShape="1">
          <a:blip r:embed="rId5">
            <a:alphaModFix/>
          </a:blip>
          <a:srcRect b="0" l="0" r="0" t="0"/>
          <a:stretch/>
        </p:blipFill>
        <p:spPr>
          <a:xfrm>
            <a:off x="5087204" y="546592"/>
            <a:ext cx="2172300" cy="1907100"/>
          </a:xfrm>
          <a:prstGeom prst="rect">
            <a:avLst/>
          </a:prstGeom>
          <a:noFill/>
          <a:ln>
            <a:noFill/>
          </a:ln>
        </p:spPr>
      </p:pic>
      <p:sp>
        <p:nvSpPr>
          <p:cNvPr id="421" name="Google Shape;421;p45"/>
          <p:cNvSpPr txBox="1"/>
          <p:nvPr/>
        </p:nvSpPr>
        <p:spPr>
          <a:xfrm rot="-5400000">
            <a:off x="4515521" y="1412421"/>
            <a:ext cx="10719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422" name="Google Shape;422;p45"/>
          <p:cNvSpPr txBox="1"/>
          <p:nvPr/>
        </p:nvSpPr>
        <p:spPr>
          <a:xfrm>
            <a:off x="5295900" y="2343150"/>
            <a:ext cx="1738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 of house</a:t>
            </a:r>
            <a:endParaRPr sz="1600">
              <a:solidFill>
                <a:schemeClr val="dk1"/>
              </a:solidFill>
              <a:latin typeface="Calibri"/>
              <a:ea typeface="Calibri"/>
              <a:cs typeface="Calibri"/>
              <a:sym typeface="Calibri"/>
            </a:endParaRPr>
          </a:p>
        </p:txBody>
      </p:sp>
      <p:pic>
        <p:nvPicPr>
          <p:cNvPr id="423" name="Google Shape;423;p45"/>
          <p:cNvPicPr preferRelativeResize="0"/>
          <p:nvPr/>
        </p:nvPicPr>
        <p:blipFill rotWithShape="1">
          <a:blip r:embed="rId6">
            <a:alphaModFix/>
          </a:blip>
          <a:srcRect b="0" l="0" r="0" t="0"/>
          <a:stretch/>
        </p:blipFill>
        <p:spPr>
          <a:xfrm>
            <a:off x="4408170" y="3202251"/>
            <a:ext cx="240030" cy="267462"/>
          </a:xfrm>
          <a:prstGeom prst="rect">
            <a:avLst/>
          </a:prstGeom>
          <a:noFill/>
          <a:ln>
            <a:noFill/>
          </a:ln>
        </p:spPr>
      </p:pic>
      <p:pic>
        <p:nvPicPr>
          <p:cNvPr id="424" name="Google Shape;424;p45"/>
          <p:cNvPicPr preferRelativeResize="0"/>
          <p:nvPr/>
        </p:nvPicPr>
        <p:blipFill rotWithShape="1">
          <a:blip r:embed="rId7">
            <a:alphaModFix/>
          </a:blip>
          <a:srcRect b="0" l="0" r="0" t="0"/>
          <a:stretch/>
        </p:blipFill>
        <p:spPr>
          <a:xfrm>
            <a:off x="4799444" y="3202251"/>
            <a:ext cx="244602" cy="262890"/>
          </a:xfrm>
          <a:prstGeom prst="rect">
            <a:avLst/>
          </a:prstGeom>
          <a:noFill/>
          <a:ln>
            <a:noFill/>
          </a:ln>
        </p:spPr>
      </p:pic>
      <p:pic>
        <p:nvPicPr>
          <p:cNvPr id="425" name="Google Shape;425;p45"/>
          <p:cNvPicPr preferRelativeResize="0"/>
          <p:nvPr/>
        </p:nvPicPr>
        <p:blipFill rotWithShape="1">
          <a:blip r:embed="rId8">
            <a:alphaModFix/>
          </a:blip>
          <a:srcRect b="0" l="0" r="0" t="0"/>
          <a:stretch/>
        </p:blipFill>
        <p:spPr>
          <a:xfrm>
            <a:off x="1617078" y="3566815"/>
            <a:ext cx="3398901" cy="762762"/>
          </a:xfrm>
          <a:prstGeom prst="rect">
            <a:avLst/>
          </a:prstGeom>
          <a:noFill/>
          <a:ln>
            <a:noFill/>
          </a:ln>
        </p:spPr>
      </p:pic>
      <p:pic>
        <p:nvPicPr>
          <p:cNvPr id="426" name="Google Shape;426;p45"/>
          <p:cNvPicPr preferRelativeResize="0"/>
          <p:nvPr/>
        </p:nvPicPr>
        <p:blipFill rotWithShape="1">
          <a:blip r:embed="rId9">
            <a:alphaModFix/>
          </a:blip>
          <a:srcRect b="39630" l="463" r="946" t="22695"/>
          <a:stretch/>
        </p:blipFill>
        <p:spPr>
          <a:xfrm>
            <a:off x="0" y="660425"/>
            <a:ext cx="9144000" cy="1965550"/>
          </a:xfrm>
          <a:prstGeom prst="rect">
            <a:avLst/>
          </a:prstGeom>
          <a:noFill/>
          <a:ln>
            <a:noFill/>
          </a:ln>
        </p:spPr>
      </p:pic>
      <p:pic>
        <p:nvPicPr>
          <p:cNvPr id="427" name="Google Shape;427;p45"/>
          <p:cNvPicPr preferRelativeResize="0"/>
          <p:nvPr/>
        </p:nvPicPr>
        <p:blipFill rotWithShape="1">
          <a:blip r:embed="rId10">
            <a:alphaModFix/>
          </a:blip>
          <a:srcRect b="9328" l="55101" r="12259" t="79159"/>
          <a:stretch/>
        </p:blipFill>
        <p:spPr>
          <a:xfrm>
            <a:off x="5115025" y="3630850"/>
            <a:ext cx="2984550" cy="5921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nvSpPr>
        <p:spPr>
          <a:xfrm>
            <a:off x="381000" y="916725"/>
            <a:ext cx="83058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Small values for parameters </a:t>
            </a:r>
            <a:endParaRPr/>
          </a:p>
          <a:p>
            <a:pPr indent="-457200" lvl="1" marL="9144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“Simpler” hypothesis</a:t>
            </a:r>
            <a:endParaRPr/>
          </a:p>
          <a:p>
            <a:pPr indent="-457200" lvl="1" marL="9144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Less prone to overfitting </a:t>
            </a:r>
            <a:endParaRPr/>
          </a:p>
        </p:txBody>
      </p:sp>
      <p:sp>
        <p:nvSpPr>
          <p:cNvPr id="433" name="Google Shape;433;p46"/>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Regularization.</a:t>
            </a:r>
            <a:endParaRPr b="1" sz="2400">
              <a:solidFill>
                <a:schemeClr val="dk1"/>
              </a:solidFill>
              <a:latin typeface="Calibri"/>
              <a:ea typeface="Calibri"/>
              <a:cs typeface="Calibri"/>
              <a:sym typeface="Calibri"/>
            </a:endParaRPr>
          </a:p>
        </p:txBody>
      </p:sp>
      <p:pic>
        <p:nvPicPr>
          <p:cNvPr id="434" name="Google Shape;434;p46"/>
          <p:cNvPicPr preferRelativeResize="0"/>
          <p:nvPr/>
        </p:nvPicPr>
        <p:blipFill rotWithShape="1">
          <a:blip r:embed="rId3">
            <a:alphaModFix/>
          </a:blip>
          <a:srcRect b="0" l="0" r="0" t="0"/>
          <a:stretch/>
        </p:blipFill>
        <p:spPr>
          <a:xfrm>
            <a:off x="3994299" y="1042956"/>
            <a:ext cx="1639062" cy="276606"/>
          </a:xfrm>
          <a:prstGeom prst="rect">
            <a:avLst/>
          </a:prstGeom>
          <a:noFill/>
          <a:ln>
            <a:noFill/>
          </a:ln>
        </p:spPr>
      </p:pic>
      <p:sp>
        <p:nvSpPr>
          <p:cNvPr id="435" name="Google Shape;435;p46"/>
          <p:cNvSpPr txBox="1"/>
          <p:nvPr/>
        </p:nvSpPr>
        <p:spPr>
          <a:xfrm>
            <a:off x="381000" y="2133421"/>
            <a:ext cx="83058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Housing:</a:t>
            </a:r>
            <a:endParaRPr/>
          </a:p>
          <a:p>
            <a:pPr indent="-457200" lvl="1" marL="9144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Features: </a:t>
            </a:r>
            <a:endParaRPr/>
          </a:p>
          <a:p>
            <a:pPr indent="-457200" lvl="1" marL="914400" marR="0" rtl="0" algn="l">
              <a:spcBef>
                <a:spcPts val="0"/>
              </a:spcBef>
              <a:spcAft>
                <a:spcPts val="0"/>
              </a:spcAft>
              <a:buClr>
                <a:schemeClr val="dk1"/>
              </a:buClr>
              <a:buSzPts val="2400"/>
              <a:buFont typeface="Calibri"/>
              <a:buChar char="―"/>
            </a:pPr>
            <a:r>
              <a:rPr b="0" i="0" lang="ru" sz="2400" u="none" cap="none" strike="noStrike">
                <a:solidFill>
                  <a:schemeClr val="dk1"/>
                </a:solidFill>
                <a:latin typeface="Calibri"/>
                <a:ea typeface="Calibri"/>
                <a:cs typeface="Calibri"/>
                <a:sym typeface="Calibri"/>
              </a:rPr>
              <a:t>Parameters:</a:t>
            </a:r>
            <a:endParaRPr/>
          </a:p>
        </p:txBody>
      </p:sp>
      <p:pic>
        <p:nvPicPr>
          <p:cNvPr id="436" name="Google Shape;436;p46"/>
          <p:cNvPicPr preferRelativeResize="0"/>
          <p:nvPr/>
        </p:nvPicPr>
        <p:blipFill rotWithShape="1">
          <a:blip r:embed="rId4">
            <a:alphaModFix/>
          </a:blip>
          <a:srcRect b="0" l="0" r="0" t="0"/>
          <a:stretch/>
        </p:blipFill>
        <p:spPr>
          <a:xfrm>
            <a:off x="2993066" y="3008569"/>
            <a:ext cx="2265426" cy="276606"/>
          </a:xfrm>
          <a:prstGeom prst="rect">
            <a:avLst/>
          </a:prstGeom>
          <a:noFill/>
          <a:ln>
            <a:noFill/>
          </a:ln>
        </p:spPr>
      </p:pic>
      <p:pic>
        <p:nvPicPr>
          <p:cNvPr id="437" name="Google Shape;437;p46"/>
          <p:cNvPicPr preferRelativeResize="0"/>
          <p:nvPr/>
        </p:nvPicPr>
        <p:blipFill rotWithShape="1">
          <a:blip r:embed="rId5">
            <a:alphaModFix/>
          </a:blip>
          <a:srcRect b="0" l="0" r="0" t="0"/>
          <a:stretch/>
        </p:blipFill>
        <p:spPr>
          <a:xfrm>
            <a:off x="2667000" y="2680346"/>
            <a:ext cx="1949958" cy="194310"/>
          </a:xfrm>
          <a:prstGeom prst="rect">
            <a:avLst/>
          </a:prstGeom>
          <a:noFill/>
          <a:ln>
            <a:noFill/>
          </a:ln>
        </p:spPr>
      </p:pic>
      <p:pic>
        <p:nvPicPr>
          <p:cNvPr id="438" name="Google Shape;438;p46"/>
          <p:cNvPicPr preferRelativeResize="0"/>
          <p:nvPr/>
        </p:nvPicPr>
        <p:blipFill rotWithShape="1">
          <a:blip r:embed="rId6">
            <a:alphaModFix/>
          </a:blip>
          <a:srcRect b="0" l="0" r="0" t="0"/>
          <a:stretch/>
        </p:blipFill>
        <p:spPr>
          <a:xfrm>
            <a:off x="1126837" y="3437950"/>
            <a:ext cx="6814125" cy="1098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nvSpPr>
        <p:spPr>
          <a:xfrm>
            <a:off x="381000" y="285750"/>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In regularized linear regression, we choose      to minimize</a:t>
            </a:r>
            <a:endParaRPr sz="2400">
              <a:solidFill>
                <a:schemeClr val="dk1"/>
              </a:solidFill>
              <a:latin typeface="Calibri"/>
              <a:ea typeface="Calibri"/>
              <a:cs typeface="Calibri"/>
              <a:sym typeface="Calibri"/>
            </a:endParaRPr>
          </a:p>
        </p:txBody>
      </p:sp>
      <p:pic>
        <p:nvPicPr>
          <p:cNvPr id="444" name="Google Shape;444;p47"/>
          <p:cNvPicPr preferRelativeResize="0"/>
          <p:nvPr/>
        </p:nvPicPr>
        <p:blipFill rotWithShape="1">
          <a:blip r:embed="rId3">
            <a:alphaModFix/>
          </a:blip>
          <a:srcRect b="0" l="0" r="0" t="0"/>
          <a:stretch/>
        </p:blipFill>
        <p:spPr>
          <a:xfrm>
            <a:off x="5878033" y="412810"/>
            <a:ext cx="128016" cy="219456"/>
          </a:xfrm>
          <a:prstGeom prst="rect">
            <a:avLst/>
          </a:prstGeom>
          <a:noFill/>
          <a:ln>
            <a:noFill/>
          </a:ln>
        </p:spPr>
      </p:pic>
      <p:pic>
        <p:nvPicPr>
          <p:cNvPr id="445" name="Google Shape;445;p47"/>
          <p:cNvPicPr preferRelativeResize="0"/>
          <p:nvPr/>
        </p:nvPicPr>
        <p:blipFill rotWithShape="1">
          <a:blip r:embed="rId4">
            <a:alphaModFix/>
          </a:blip>
          <a:srcRect b="0" l="0" r="0" t="0"/>
          <a:stretch/>
        </p:blipFill>
        <p:spPr>
          <a:xfrm>
            <a:off x="1828800" y="770224"/>
            <a:ext cx="5188458" cy="836104"/>
          </a:xfrm>
          <a:prstGeom prst="rect">
            <a:avLst/>
          </a:prstGeom>
          <a:noFill/>
          <a:ln>
            <a:noFill/>
          </a:ln>
        </p:spPr>
      </p:pic>
      <p:sp>
        <p:nvSpPr>
          <p:cNvPr id="446" name="Google Shape;446;p47"/>
          <p:cNvSpPr txBox="1"/>
          <p:nvPr/>
        </p:nvSpPr>
        <p:spPr>
          <a:xfrm>
            <a:off x="379227" y="1588353"/>
            <a:ext cx="8458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What if      is set to an extremely large value (perhaps for too large for our problem, say                  )?</a:t>
            </a:r>
            <a:endParaRPr sz="2400">
              <a:solidFill>
                <a:schemeClr val="dk1"/>
              </a:solidFill>
              <a:latin typeface="Calibri"/>
              <a:ea typeface="Calibri"/>
              <a:cs typeface="Calibri"/>
              <a:sym typeface="Calibri"/>
            </a:endParaRPr>
          </a:p>
        </p:txBody>
      </p:sp>
      <p:pic>
        <p:nvPicPr>
          <p:cNvPr id="447" name="Google Shape;447;p47"/>
          <p:cNvPicPr preferRelativeResize="0"/>
          <p:nvPr/>
        </p:nvPicPr>
        <p:blipFill rotWithShape="1">
          <a:blip r:embed="rId5">
            <a:alphaModFix/>
          </a:blip>
          <a:srcRect b="0" l="0" r="0" t="0"/>
          <a:stretch/>
        </p:blipFill>
        <p:spPr>
          <a:xfrm>
            <a:off x="1495219" y="1704418"/>
            <a:ext cx="150876" cy="214884"/>
          </a:xfrm>
          <a:prstGeom prst="rect">
            <a:avLst/>
          </a:prstGeom>
          <a:noFill/>
          <a:ln>
            <a:noFill/>
          </a:ln>
        </p:spPr>
      </p:pic>
      <p:pic>
        <p:nvPicPr>
          <p:cNvPr id="448" name="Google Shape;448;p47"/>
          <p:cNvPicPr preferRelativeResize="0"/>
          <p:nvPr/>
        </p:nvPicPr>
        <p:blipFill rotWithShape="1">
          <a:blip r:embed="rId6">
            <a:alphaModFix/>
          </a:blip>
          <a:srcRect b="0" l="0" r="0" t="0"/>
          <a:stretch/>
        </p:blipFill>
        <p:spPr>
          <a:xfrm>
            <a:off x="3048000" y="2025495"/>
            <a:ext cx="1099566" cy="260604"/>
          </a:xfrm>
          <a:prstGeom prst="rect">
            <a:avLst/>
          </a:prstGeom>
          <a:noFill/>
          <a:ln>
            <a:noFill/>
          </a:ln>
        </p:spPr>
      </p:pic>
      <p:pic>
        <p:nvPicPr>
          <p:cNvPr id="449" name="Google Shape;449;p47"/>
          <p:cNvPicPr preferRelativeResize="0"/>
          <p:nvPr/>
        </p:nvPicPr>
        <p:blipFill rotWithShape="1">
          <a:blip r:embed="rId7">
            <a:alphaModFix/>
          </a:blip>
          <a:srcRect b="0" l="0" r="0" t="0"/>
          <a:stretch/>
        </p:blipFill>
        <p:spPr>
          <a:xfrm>
            <a:off x="1576683" y="2343150"/>
            <a:ext cx="2172300" cy="1907100"/>
          </a:xfrm>
          <a:prstGeom prst="rect">
            <a:avLst/>
          </a:prstGeom>
          <a:noFill/>
          <a:ln>
            <a:noFill/>
          </a:ln>
        </p:spPr>
      </p:pic>
      <p:sp>
        <p:nvSpPr>
          <p:cNvPr id="450" name="Google Shape;450;p47"/>
          <p:cNvSpPr txBox="1"/>
          <p:nvPr/>
        </p:nvSpPr>
        <p:spPr>
          <a:xfrm rot="-5400000">
            <a:off x="1005000" y="3208979"/>
            <a:ext cx="10719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Price</a:t>
            </a:r>
            <a:endParaRPr sz="1600">
              <a:solidFill>
                <a:schemeClr val="dk1"/>
              </a:solidFill>
              <a:latin typeface="Calibri"/>
              <a:ea typeface="Calibri"/>
              <a:cs typeface="Calibri"/>
              <a:sym typeface="Calibri"/>
            </a:endParaRPr>
          </a:p>
        </p:txBody>
      </p:sp>
      <p:sp>
        <p:nvSpPr>
          <p:cNvPr id="451" name="Google Shape;451;p47"/>
          <p:cNvSpPr txBox="1"/>
          <p:nvPr/>
        </p:nvSpPr>
        <p:spPr>
          <a:xfrm>
            <a:off x="1785379" y="4139708"/>
            <a:ext cx="1738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1600">
                <a:solidFill>
                  <a:schemeClr val="dk1"/>
                </a:solidFill>
                <a:latin typeface="Calibri"/>
                <a:ea typeface="Calibri"/>
                <a:cs typeface="Calibri"/>
                <a:sym typeface="Calibri"/>
              </a:rPr>
              <a:t>Size of house</a:t>
            </a:r>
            <a:endParaRPr sz="1600">
              <a:solidFill>
                <a:schemeClr val="dk1"/>
              </a:solidFill>
              <a:latin typeface="Calibri"/>
              <a:ea typeface="Calibri"/>
              <a:cs typeface="Calibri"/>
              <a:sym typeface="Calibri"/>
            </a:endParaRPr>
          </a:p>
        </p:txBody>
      </p:sp>
      <p:pic>
        <p:nvPicPr>
          <p:cNvPr id="452" name="Google Shape;452;p47"/>
          <p:cNvPicPr preferRelativeResize="0"/>
          <p:nvPr/>
        </p:nvPicPr>
        <p:blipFill rotWithShape="1">
          <a:blip r:embed="rId8">
            <a:alphaModFix/>
          </a:blip>
          <a:srcRect b="0" l="0" r="0" t="0"/>
          <a:stretch/>
        </p:blipFill>
        <p:spPr>
          <a:xfrm>
            <a:off x="1295400" y="4654495"/>
            <a:ext cx="3603722" cy="2794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nvSpPr>
        <p:spPr>
          <a:xfrm>
            <a:off x="4191000" y="914400"/>
            <a:ext cx="49530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5400"/>
              <a:buFont typeface="Calibri"/>
              <a:buNone/>
            </a:pPr>
            <a:r>
              <a:rPr lang="ru" sz="5400">
                <a:solidFill>
                  <a:srgbClr val="3F3F3F"/>
                </a:solidFill>
                <a:latin typeface="Calibri"/>
                <a:ea typeface="Calibri"/>
                <a:cs typeface="Calibri"/>
                <a:sym typeface="Calibri"/>
              </a:rPr>
              <a:t>Регуляризация</a:t>
            </a:r>
            <a:endParaRPr sz="5400">
              <a:solidFill>
                <a:srgbClr val="3F3F3F"/>
              </a:solidFill>
              <a:latin typeface="Calibri"/>
              <a:ea typeface="Calibri"/>
              <a:cs typeface="Calibri"/>
              <a:sym typeface="Calibri"/>
            </a:endParaRPr>
          </a:p>
        </p:txBody>
      </p:sp>
      <p:cxnSp>
        <p:nvCxnSpPr>
          <p:cNvPr id="459" name="Google Shape;459;p48"/>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60" name="Google Shape;460;p48"/>
          <p:cNvSpPr txBox="1"/>
          <p:nvPr>
            <p:ph idx="4294967295" type="ctrTitle"/>
          </p:nvPr>
        </p:nvSpPr>
        <p:spPr>
          <a:xfrm>
            <a:off x="4191000" y="2114550"/>
            <a:ext cx="4495800" cy="1676400"/>
          </a:xfrm>
          <a:prstGeom prst="rect">
            <a:avLst/>
          </a:prstGeom>
          <a:noFill/>
          <a:ln>
            <a:noFill/>
          </a:ln>
        </p:spPr>
        <p:txBody>
          <a:bodyPr anchorCtr="0" anchor="ctr" bIns="45700" lIns="91425" spcFirstLastPara="1" rIns="91425" wrap="square" tIns="45700">
            <a:normAutofit fontScale="90000"/>
          </a:bodyPr>
          <a:lstStyle/>
          <a:p>
            <a:pPr indent="0" lvl="0" marL="0" marR="0" rtl="0" algn="l">
              <a:spcBef>
                <a:spcPts val="0"/>
              </a:spcBef>
              <a:spcAft>
                <a:spcPts val="0"/>
              </a:spcAft>
              <a:buClr>
                <a:srgbClr val="3F3F3F"/>
              </a:buClr>
              <a:buSzPct val="115789"/>
              <a:buFont typeface="Calibri"/>
              <a:buNone/>
            </a:pPr>
            <a:r>
              <a:rPr lang="ru" sz="3800">
                <a:solidFill>
                  <a:srgbClr val="3F3F3F"/>
                </a:solidFill>
              </a:rPr>
              <a:t>Регуляризованная линейная регрессия</a:t>
            </a:r>
            <a:endParaRPr b="0" i="0" sz="3800" u="none" cap="none" strike="noStrike">
              <a:solidFill>
                <a:srgbClr val="3F3F3F"/>
              </a:solidFill>
              <a:latin typeface="Calibri"/>
              <a:ea typeface="Calibri"/>
              <a:cs typeface="Calibri"/>
              <a:sym typeface="Calibri"/>
            </a:endParaRPr>
          </a:p>
        </p:txBody>
      </p:sp>
      <p:pic>
        <p:nvPicPr>
          <p:cNvPr descr="C:\Users\ang\Desktop\iStock_000012344803Large.jpg" id="461" name="Google Shape;461;p48"/>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462" name="Google Shape;462;p48"/>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nvSpPr>
        <p:spPr>
          <a:xfrm>
            <a:off x="381000" y="285750"/>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Regularized linear regression</a:t>
            </a:r>
            <a:endParaRPr b="1" sz="2400">
              <a:solidFill>
                <a:schemeClr val="dk1"/>
              </a:solidFill>
              <a:latin typeface="Calibri"/>
              <a:ea typeface="Calibri"/>
              <a:cs typeface="Calibri"/>
              <a:sym typeface="Calibri"/>
            </a:endParaRPr>
          </a:p>
        </p:txBody>
      </p:sp>
      <p:pic>
        <p:nvPicPr>
          <p:cNvPr id="468" name="Google Shape;468;p49"/>
          <p:cNvPicPr preferRelativeResize="0"/>
          <p:nvPr/>
        </p:nvPicPr>
        <p:blipFill rotWithShape="1">
          <a:blip r:embed="rId3">
            <a:alphaModFix/>
          </a:blip>
          <a:srcRect b="0" l="0" r="0" t="0"/>
          <a:stretch/>
        </p:blipFill>
        <p:spPr>
          <a:xfrm>
            <a:off x="1828800" y="1165528"/>
            <a:ext cx="5660136" cy="912114"/>
          </a:xfrm>
          <a:prstGeom prst="rect">
            <a:avLst/>
          </a:prstGeom>
          <a:noFill/>
          <a:ln>
            <a:noFill/>
          </a:ln>
        </p:spPr>
      </p:pic>
      <p:pic>
        <p:nvPicPr>
          <p:cNvPr id="469" name="Google Shape;469;p49"/>
          <p:cNvPicPr preferRelativeResize="0"/>
          <p:nvPr/>
        </p:nvPicPr>
        <p:blipFill rotWithShape="1">
          <a:blip r:embed="rId4">
            <a:alphaModFix/>
          </a:blip>
          <a:srcRect b="0" l="0" r="0" t="0"/>
          <a:stretch/>
        </p:blipFill>
        <p:spPr>
          <a:xfrm>
            <a:off x="1832344" y="2407383"/>
            <a:ext cx="1012127" cy="3960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nvSpPr>
        <p:spPr>
          <a:xfrm>
            <a:off x="381000" y="285750"/>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Gradient descent</a:t>
            </a:r>
            <a:endParaRPr b="1" sz="2400">
              <a:solidFill>
                <a:schemeClr val="dk1"/>
              </a:solidFill>
              <a:latin typeface="Calibri"/>
              <a:ea typeface="Calibri"/>
              <a:cs typeface="Calibri"/>
              <a:sym typeface="Calibri"/>
            </a:endParaRPr>
          </a:p>
        </p:txBody>
      </p:sp>
      <p:pic>
        <p:nvPicPr>
          <p:cNvPr id="475" name="Google Shape;475;p50"/>
          <p:cNvPicPr preferRelativeResize="0"/>
          <p:nvPr/>
        </p:nvPicPr>
        <p:blipFill rotWithShape="1">
          <a:blip r:embed="rId3">
            <a:alphaModFix/>
          </a:blip>
          <a:srcRect b="0" l="0" r="0" t="0"/>
          <a:stretch/>
        </p:blipFill>
        <p:spPr>
          <a:xfrm>
            <a:off x="4213687" y="2800350"/>
            <a:ext cx="2110913" cy="248999"/>
          </a:xfrm>
          <a:prstGeom prst="rect">
            <a:avLst/>
          </a:prstGeom>
          <a:noFill/>
          <a:ln>
            <a:noFill/>
          </a:ln>
        </p:spPr>
      </p:pic>
      <p:sp>
        <p:nvSpPr>
          <p:cNvPr id="476" name="Google Shape;476;p50"/>
          <p:cNvSpPr txBox="1"/>
          <p:nvPr/>
        </p:nvSpPr>
        <p:spPr>
          <a:xfrm>
            <a:off x="609600" y="742950"/>
            <a:ext cx="266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000">
                <a:solidFill>
                  <a:schemeClr val="dk1"/>
                </a:solidFill>
                <a:latin typeface="Calibri"/>
                <a:ea typeface="Calibri"/>
                <a:cs typeface="Calibri"/>
                <a:sym typeface="Calibri"/>
              </a:rPr>
              <a:t>Repeat</a:t>
            </a:r>
            <a:endParaRPr sz="2400">
              <a:solidFill>
                <a:schemeClr val="dk1"/>
              </a:solidFill>
              <a:latin typeface="Calibri"/>
              <a:ea typeface="Calibri"/>
              <a:cs typeface="Calibri"/>
              <a:sym typeface="Calibri"/>
            </a:endParaRPr>
          </a:p>
        </p:txBody>
      </p:sp>
      <p:pic>
        <p:nvPicPr>
          <p:cNvPr id="477" name="Google Shape;477;p50"/>
          <p:cNvPicPr preferRelativeResize="0"/>
          <p:nvPr/>
        </p:nvPicPr>
        <p:blipFill rotWithShape="1">
          <a:blip r:embed="rId4">
            <a:alphaModFix/>
          </a:blip>
          <a:srcRect b="0" l="0" r="0" t="0"/>
          <a:stretch/>
        </p:blipFill>
        <p:spPr>
          <a:xfrm>
            <a:off x="1570863" y="799117"/>
            <a:ext cx="109728" cy="304038"/>
          </a:xfrm>
          <a:prstGeom prst="rect">
            <a:avLst/>
          </a:prstGeom>
          <a:noFill/>
          <a:ln>
            <a:noFill/>
          </a:ln>
        </p:spPr>
      </p:pic>
      <p:pic>
        <p:nvPicPr>
          <p:cNvPr id="478" name="Google Shape;478;p50"/>
          <p:cNvPicPr preferRelativeResize="0"/>
          <p:nvPr/>
        </p:nvPicPr>
        <p:blipFill rotWithShape="1">
          <a:blip r:embed="rId5">
            <a:alphaModFix/>
          </a:blip>
          <a:srcRect b="0" l="0" r="0" t="0"/>
          <a:stretch/>
        </p:blipFill>
        <p:spPr>
          <a:xfrm>
            <a:off x="1033272" y="3105912"/>
            <a:ext cx="109728" cy="304038"/>
          </a:xfrm>
          <a:prstGeom prst="rect">
            <a:avLst/>
          </a:prstGeom>
          <a:noFill/>
          <a:ln>
            <a:noFill/>
          </a:ln>
        </p:spPr>
      </p:pic>
      <p:pic>
        <p:nvPicPr>
          <p:cNvPr id="479" name="Google Shape;479;p50"/>
          <p:cNvPicPr preferRelativeResize="0"/>
          <p:nvPr/>
        </p:nvPicPr>
        <p:blipFill rotWithShape="1">
          <a:blip r:embed="rId6">
            <a:alphaModFix/>
          </a:blip>
          <a:srcRect b="0" l="0" r="0" t="0"/>
          <a:stretch/>
        </p:blipFill>
        <p:spPr>
          <a:xfrm>
            <a:off x="1264331" y="1291492"/>
            <a:ext cx="4834890" cy="651510"/>
          </a:xfrm>
          <a:prstGeom prst="rect">
            <a:avLst/>
          </a:prstGeom>
          <a:noFill/>
          <a:ln>
            <a:noFill/>
          </a:ln>
        </p:spPr>
      </p:pic>
      <p:pic>
        <p:nvPicPr>
          <p:cNvPr id="480" name="Google Shape;480;p50"/>
          <p:cNvPicPr preferRelativeResize="0"/>
          <p:nvPr/>
        </p:nvPicPr>
        <p:blipFill rotWithShape="1">
          <a:blip r:embed="rId7">
            <a:alphaModFix/>
          </a:blip>
          <a:srcRect b="0" l="0" r="0" t="0"/>
          <a:stretch/>
        </p:blipFill>
        <p:spPr>
          <a:xfrm>
            <a:off x="1264331" y="2265426"/>
            <a:ext cx="1572768" cy="306324"/>
          </a:xfrm>
          <a:prstGeom prst="rect">
            <a:avLst/>
          </a:prstGeom>
          <a:noFill/>
          <a:ln>
            <a:noFill/>
          </a:ln>
        </p:spPr>
      </p:pic>
      <p:pic>
        <p:nvPicPr>
          <p:cNvPr id="481" name="Google Shape;481;p50"/>
          <p:cNvPicPr preferRelativeResize="0"/>
          <p:nvPr/>
        </p:nvPicPr>
        <p:blipFill rotWithShape="1">
          <a:blip r:embed="rId8">
            <a:alphaModFix/>
          </a:blip>
          <a:srcRect b="0" l="0" r="0" t="0"/>
          <a:stretch/>
        </p:blipFill>
        <p:spPr>
          <a:xfrm>
            <a:off x="3308498" y="2092833"/>
            <a:ext cx="3195828" cy="651510"/>
          </a:xfrm>
          <a:prstGeom prst="rect">
            <a:avLst/>
          </a:prstGeom>
          <a:noFill/>
          <a:ln>
            <a:noFill/>
          </a:ln>
        </p:spPr>
      </p:pic>
      <p:pic>
        <p:nvPicPr>
          <p:cNvPr id="482" name="Google Shape;482;p50"/>
          <p:cNvPicPr preferRelativeResize="0"/>
          <p:nvPr/>
        </p:nvPicPr>
        <p:blipFill rotWithShape="1">
          <a:blip r:embed="rId9">
            <a:alphaModFix/>
          </a:blip>
          <a:srcRect b="0" l="0" r="0" t="0"/>
          <a:stretch/>
        </p:blipFill>
        <p:spPr>
          <a:xfrm>
            <a:off x="762000" y="3562350"/>
            <a:ext cx="6062472" cy="651510"/>
          </a:xfrm>
          <a:prstGeom prst="rect">
            <a:avLst/>
          </a:prstGeom>
          <a:noFill/>
          <a:ln>
            <a:noFill/>
          </a:ln>
        </p:spPr>
      </p:pic>
      <p:sp>
        <p:nvSpPr>
          <p:cNvPr id="483" name="Google Shape;483;p50"/>
          <p:cNvSpPr/>
          <p:nvPr/>
        </p:nvSpPr>
        <p:spPr>
          <a:xfrm rot="2732615">
            <a:off x="4667080" y="2791815"/>
            <a:ext cx="223597" cy="223597"/>
          </a:xfrm>
          <a:prstGeom prst="plus">
            <a:avLst>
              <a:gd fmla="val 46579" name="adj"/>
            </a:avLst>
          </a:prstGeom>
          <a:solidFill>
            <a:schemeClr val="dk1"/>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900"/>
          </a:p>
        </p:txBody>
      </p:sp>
      <p:cxnSp>
        <p:nvCxnSpPr>
          <p:cNvPr id="490" name="Google Shape;490;p51"/>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91" name="Google Shape;491;p51"/>
          <p:cNvSpPr txBox="1"/>
          <p:nvPr>
            <p:ph idx="4294967295" type="ctrTitle"/>
          </p:nvPr>
        </p:nvSpPr>
        <p:spPr>
          <a:xfrm>
            <a:off x="4191000" y="2114550"/>
            <a:ext cx="42552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4800"/>
              <a:buFont typeface="Calibri"/>
              <a:buNone/>
            </a:pPr>
            <a:r>
              <a:t/>
            </a:r>
            <a:endParaRPr b="0" i="0" sz="4800" u="none" cap="none" strike="noStrike">
              <a:solidFill>
                <a:srgbClr val="3F3F3F"/>
              </a:solidFill>
              <a:latin typeface="Calibri"/>
              <a:ea typeface="Calibri"/>
              <a:cs typeface="Calibri"/>
              <a:sym typeface="Calibri"/>
            </a:endParaRPr>
          </a:p>
        </p:txBody>
      </p:sp>
      <p:pic>
        <p:nvPicPr>
          <p:cNvPr descr="C:\Users\ang\Desktop\iStock_000012344803Large.jpg" id="492" name="Google Shape;492;p51"/>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493" name="Google Shape;493;p51"/>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nvSpPr>
        <p:spPr>
          <a:xfrm>
            <a:off x="381000" y="278269"/>
            <a:ext cx="8458200" cy="255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Debugging a learning algorithm:</a:t>
            </a:r>
            <a:endParaRPr/>
          </a:p>
          <a:p>
            <a:pPr indent="0" lvl="0" marL="0" marR="0" rtl="0" algn="l">
              <a:spcBef>
                <a:spcPts val="0"/>
              </a:spcBef>
              <a:spcAft>
                <a:spcPts val="0"/>
              </a:spcAft>
              <a:buNone/>
            </a:pPr>
            <a:r>
              <a:rPr lang="ru" sz="2000">
                <a:solidFill>
                  <a:schemeClr val="dk1"/>
                </a:solidFill>
                <a:latin typeface="Calibri"/>
                <a:ea typeface="Calibri"/>
                <a:cs typeface="Calibri"/>
                <a:sym typeface="Calibri"/>
              </a:rPr>
              <a:t>Suppose you have implemented regularized linear regression to predict housing prices.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ru" sz="2000">
                <a:solidFill>
                  <a:schemeClr val="dk1"/>
                </a:solidFill>
                <a:latin typeface="Calibri"/>
                <a:ea typeface="Calibri"/>
                <a:cs typeface="Calibri"/>
                <a:sym typeface="Calibri"/>
              </a:rPr>
              <a:t>However, when you test your hypothesis on a new set of houses, you find that it makes unacceptably large errors in its predictions. What should you try next? </a:t>
            </a:r>
            <a:endParaRPr sz="2000">
              <a:solidFill>
                <a:schemeClr val="dk1"/>
              </a:solidFill>
              <a:latin typeface="Calibri"/>
              <a:ea typeface="Calibri"/>
              <a:cs typeface="Calibri"/>
              <a:sym typeface="Calibri"/>
            </a:endParaRPr>
          </a:p>
        </p:txBody>
      </p:sp>
      <p:sp>
        <p:nvSpPr>
          <p:cNvPr id="499" name="Google Shape;499;p52"/>
          <p:cNvSpPr txBox="1"/>
          <p:nvPr/>
        </p:nvSpPr>
        <p:spPr>
          <a:xfrm>
            <a:off x="914400" y="2842558"/>
            <a:ext cx="5562600" cy="1938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Get more training examples</a:t>
            </a:r>
            <a:endParaRPr/>
          </a:p>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Try smaller sets of features</a:t>
            </a:r>
            <a:endParaRPr/>
          </a:p>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Try getting additional features</a:t>
            </a:r>
            <a:endParaRPr/>
          </a:p>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Try adding polynomial features</a:t>
            </a:r>
            <a:endParaRPr/>
          </a:p>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Try decreasing</a:t>
            </a:r>
            <a:endParaRPr/>
          </a:p>
          <a:p>
            <a:pPr indent="-342900" lvl="0" marL="342900" marR="0" rtl="0" algn="l">
              <a:spcBef>
                <a:spcPts val="0"/>
              </a:spcBef>
              <a:spcAft>
                <a:spcPts val="0"/>
              </a:spcAft>
              <a:buClr>
                <a:schemeClr val="dk1"/>
              </a:buClr>
              <a:buSzPts val="2000"/>
              <a:buFont typeface="Calibri"/>
              <a:buChar char="-"/>
            </a:pPr>
            <a:r>
              <a:rPr lang="ru" sz="2000">
                <a:solidFill>
                  <a:schemeClr val="dk1"/>
                </a:solidFill>
                <a:latin typeface="Calibri"/>
                <a:ea typeface="Calibri"/>
                <a:cs typeface="Calibri"/>
                <a:sym typeface="Calibri"/>
              </a:rPr>
              <a:t>Try increasing</a:t>
            </a:r>
            <a:endParaRPr sz="2000">
              <a:solidFill>
                <a:schemeClr val="dk1"/>
              </a:solidFill>
              <a:latin typeface="Calibri"/>
              <a:ea typeface="Calibri"/>
              <a:cs typeface="Calibri"/>
              <a:sym typeface="Calibri"/>
            </a:endParaRPr>
          </a:p>
        </p:txBody>
      </p:sp>
      <p:pic>
        <p:nvPicPr>
          <p:cNvPr id="500" name="Google Shape;500;p52"/>
          <p:cNvPicPr preferRelativeResize="0"/>
          <p:nvPr/>
        </p:nvPicPr>
        <p:blipFill rotWithShape="1">
          <a:blip r:embed="rId3">
            <a:alphaModFix/>
          </a:blip>
          <a:srcRect b="0" l="0" r="0" t="0"/>
          <a:stretch/>
        </p:blipFill>
        <p:spPr>
          <a:xfrm>
            <a:off x="2438401" y="1276352"/>
            <a:ext cx="4038600" cy="756842"/>
          </a:xfrm>
          <a:prstGeom prst="rect">
            <a:avLst/>
          </a:prstGeom>
          <a:noFill/>
          <a:ln>
            <a:noFill/>
          </a:ln>
        </p:spPr>
      </p:pic>
      <p:pic>
        <p:nvPicPr>
          <p:cNvPr id="501" name="Google Shape;501;p52"/>
          <p:cNvPicPr preferRelativeResize="0"/>
          <p:nvPr/>
        </p:nvPicPr>
        <p:blipFill rotWithShape="1">
          <a:blip r:embed="rId4">
            <a:alphaModFix/>
          </a:blip>
          <a:srcRect b="0" l="0" r="0" t="0"/>
          <a:stretch/>
        </p:blipFill>
        <p:spPr>
          <a:xfrm>
            <a:off x="4676775" y="3824754"/>
            <a:ext cx="1870710" cy="274320"/>
          </a:xfrm>
          <a:prstGeom prst="rect">
            <a:avLst/>
          </a:prstGeom>
          <a:noFill/>
          <a:ln>
            <a:noFill/>
          </a:ln>
        </p:spPr>
      </p:pic>
      <p:pic>
        <p:nvPicPr>
          <p:cNvPr id="502" name="Google Shape;502;p52"/>
          <p:cNvPicPr preferRelativeResize="0"/>
          <p:nvPr/>
        </p:nvPicPr>
        <p:blipFill rotWithShape="1">
          <a:blip r:embed="rId5">
            <a:alphaModFix/>
          </a:blip>
          <a:srcRect b="0" l="0" r="0" t="0"/>
          <a:stretch/>
        </p:blipFill>
        <p:spPr>
          <a:xfrm>
            <a:off x="2895600" y="4171950"/>
            <a:ext cx="125730" cy="179070"/>
          </a:xfrm>
          <a:prstGeom prst="rect">
            <a:avLst/>
          </a:prstGeom>
          <a:noFill/>
          <a:ln>
            <a:noFill/>
          </a:ln>
        </p:spPr>
      </p:pic>
      <p:pic>
        <p:nvPicPr>
          <p:cNvPr id="503" name="Google Shape;503;p52"/>
          <p:cNvPicPr preferRelativeResize="0"/>
          <p:nvPr/>
        </p:nvPicPr>
        <p:blipFill rotWithShape="1">
          <a:blip r:embed="rId5">
            <a:alphaModFix/>
          </a:blip>
          <a:srcRect b="0" l="0" r="0" t="0"/>
          <a:stretch/>
        </p:blipFill>
        <p:spPr>
          <a:xfrm>
            <a:off x="2846070" y="4478574"/>
            <a:ext cx="125730" cy="1790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3"/>
          <p:cNvSpPr txBox="1"/>
          <p:nvPr/>
        </p:nvSpPr>
        <p:spPr>
          <a:xfrm>
            <a:off x="342900" y="278269"/>
            <a:ext cx="8305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800">
                <a:solidFill>
                  <a:schemeClr val="dk1"/>
                </a:solidFill>
                <a:latin typeface="Calibri"/>
                <a:ea typeface="Calibri"/>
                <a:cs typeface="Calibri"/>
                <a:sym typeface="Calibri"/>
              </a:rPr>
              <a:t>Machine learning diagnostic:</a:t>
            </a:r>
            <a:endParaRPr/>
          </a:p>
        </p:txBody>
      </p:sp>
      <p:sp>
        <p:nvSpPr>
          <p:cNvPr id="509" name="Google Shape;509;p53"/>
          <p:cNvSpPr txBox="1"/>
          <p:nvPr/>
        </p:nvSpPr>
        <p:spPr>
          <a:xfrm>
            <a:off x="342900" y="805755"/>
            <a:ext cx="8305800" cy="138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800">
                <a:solidFill>
                  <a:schemeClr val="dk1"/>
                </a:solidFill>
                <a:latin typeface="Calibri"/>
                <a:ea typeface="Calibri"/>
                <a:cs typeface="Calibri"/>
                <a:sym typeface="Calibri"/>
              </a:rPr>
              <a:t>Diagnostic: A test that you can run to gain insight what is/isn’t working with a learning algorithm, and gain guidance as to how best to improve its performance.</a:t>
            </a:r>
            <a:endParaRPr/>
          </a:p>
        </p:txBody>
      </p:sp>
      <p:sp>
        <p:nvSpPr>
          <p:cNvPr id="510" name="Google Shape;510;p53"/>
          <p:cNvSpPr txBox="1"/>
          <p:nvPr/>
        </p:nvSpPr>
        <p:spPr>
          <a:xfrm>
            <a:off x="304800" y="2482155"/>
            <a:ext cx="830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800">
                <a:solidFill>
                  <a:schemeClr val="dk1"/>
                </a:solidFill>
                <a:latin typeface="Calibri"/>
                <a:ea typeface="Calibri"/>
                <a:cs typeface="Calibri"/>
                <a:sym typeface="Calibri"/>
              </a:rPr>
              <a:t>Diagnostics can take time to implement, but doing so can be a very good use of your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Определение чистых данных (tidy data)</a:t>
            </a:r>
            <a:endParaRPr/>
          </a:p>
        </p:txBody>
      </p:sp>
      <p:sp>
        <p:nvSpPr>
          <p:cNvPr id="80" name="Google Shape;8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Каждая переменная соответствует колонке</a:t>
            </a:r>
            <a:endParaRPr/>
          </a:p>
          <a:p>
            <a:pPr indent="0" lvl="0" marL="0" rtl="0" algn="l">
              <a:spcBef>
                <a:spcPts val="1200"/>
              </a:spcBef>
              <a:spcAft>
                <a:spcPts val="0"/>
              </a:spcAft>
              <a:buNone/>
            </a:pPr>
            <a:r>
              <a:rPr lang="ru"/>
              <a:t>Каждое измерение соответствует строке</a:t>
            </a:r>
            <a:endParaRPr/>
          </a:p>
          <a:p>
            <a:pPr indent="0" lvl="0" marL="0" rtl="0" algn="l">
              <a:spcBef>
                <a:spcPts val="1200"/>
              </a:spcBef>
              <a:spcAft>
                <a:spcPts val="1200"/>
              </a:spcAft>
              <a:buNone/>
            </a:pPr>
            <a:r>
              <a:rPr lang="ru"/>
              <a:t>Каждая таблица\файл содержит данные об одном виде наблюдений\экспериментов</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4"/>
          <p:cNvSpPr txBox="1"/>
          <p:nvPr/>
        </p:nvSpPr>
        <p:spPr>
          <a:xfrm>
            <a:off x="342900" y="278269"/>
            <a:ext cx="8305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800">
                <a:solidFill>
                  <a:schemeClr val="dk1"/>
                </a:solidFill>
                <a:latin typeface="Calibri"/>
                <a:ea typeface="Calibri"/>
                <a:cs typeface="Calibri"/>
                <a:sym typeface="Calibri"/>
              </a:rPr>
              <a:t>Training/testing procedure for linear regression</a:t>
            </a:r>
            <a:endParaRPr/>
          </a:p>
        </p:txBody>
      </p:sp>
      <p:sp>
        <p:nvSpPr>
          <p:cNvPr id="516" name="Google Shape;516;p54"/>
          <p:cNvSpPr txBox="1"/>
          <p:nvPr/>
        </p:nvSpPr>
        <p:spPr>
          <a:xfrm>
            <a:off x="342900" y="1086981"/>
            <a:ext cx="8305800" cy="3108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Calibri"/>
              <a:buChar char="-"/>
            </a:pPr>
            <a:r>
              <a:rPr lang="ru" sz="2800">
                <a:solidFill>
                  <a:schemeClr val="dk1"/>
                </a:solidFill>
                <a:latin typeface="Calibri"/>
                <a:ea typeface="Calibri"/>
                <a:cs typeface="Calibri"/>
                <a:sym typeface="Calibri"/>
              </a:rPr>
              <a:t>Learn parameter     from training data (minimizing training error          )</a:t>
            </a:r>
            <a:endParaRPr/>
          </a:p>
          <a:p>
            <a:pPr indent="-165100" lvl="0" marL="342900" marR="0" rtl="0" algn="l">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800"/>
              <a:buFont typeface="Calibri"/>
              <a:buChar char="-"/>
            </a:pPr>
            <a:r>
              <a:rPr lang="ru" sz="2800">
                <a:solidFill>
                  <a:schemeClr val="dk1"/>
                </a:solidFill>
                <a:latin typeface="Calibri"/>
                <a:ea typeface="Calibri"/>
                <a:cs typeface="Calibri"/>
                <a:sym typeface="Calibri"/>
              </a:rPr>
              <a:t>Compute test set error.</a:t>
            </a:r>
            <a:endParaRPr/>
          </a:p>
          <a:p>
            <a:pPr indent="-165100" lvl="0" marL="342900" marR="0" rtl="0" algn="l">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165100" lvl="0" marL="342900" marR="0" rtl="0" algn="l">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17" name="Google Shape;517;p54"/>
          <p:cNvPicPr preferRelativeResize="0"/>
          <p:nvPr/>
        </p:nvPicPr>
        <p:blipFill rotWithShape="1">
          <a:blip r:embed="rId3">
            <a:alphaModFix/>
          </a:blip>
          <a:srcRect b="0" l="0" r="0" t="0"/>
          <a:stretch/>
        </p:blipFill>
        <p:spPr>
          <a:xfrm>
            <a:off x="3276600" y="1201976"/>
            <a:ext cx="149352" cy="256032"/>
          </a:xfrm>
          <a:prstGeom prst="rect">
            <a:avLst/>
          </a:prstGeom>
          <a:noFill/>
          <a:ln>
            <a:noFill/>
          </a:ln>
        </p:spPr>
      </p:pic>
      <p:pic>
        <p:nvPicPr>
          <p:cNvPr id="518" name="Google Shape;518;p54"/>
          <p:cNvPicPr preferRelativeResize="0"/>
          <p:nvPr/>
        </p:nvPicPr>
        <p:blipFill rotWithShape="1">
          <a:blip r:embed="rId4">
            <a:alphaModFix/>
          </a:blip>
          <a:srcRect b="0" l="0" r="0" t="0"/>
          <a:stretch/>
        </p:blipFill>
        <p:spPr>
          <a:xfrm>
            <a:off x="2852039" y="1626189"/>
            <a:ext cx="624078" cy="35737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5"/>
          <p:cNvSpPr txBox="1"/>
          <p:nvPr/>
        </p:nvSpPr>
        <p:spPr>
          <a:xfrm>
            <a:off x="342900" y="278269"/>
            <a:ext cx="8305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Training/testing procedure for logistic regression</a:t>
            </a:r>
            <a:endParaRPr/>
          </a:p>
        </p:txBody>
      </p:sp>
      <p:sp>
        <p:nvSpPr>
          <p:cNvPr id="524" name="Google Shape;524;p55"/>
          <p:cNvSpPr txBox="1"/>
          <p:nvPr/>
        </p:nvSpPr>
        <p:spPr>
          <a:xfrm>
            <a:off x="342900" y="805755"/>
            <a:ext cx="8305800" cy="267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Learn parameter     from training data</a:t>
            </a:r>
            <a:endParaRPr/>
          </a:p>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Compute test set error:</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Misclassification error (0/1 misclassification error).</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525" name="Google Shape;525;p55"/>
          <p:cNvPicPr preferRelativeResize="0"/>
          <p:nvPr/>
        </p:nvPicPr>
        <p:blipFill rotWithShape="1">
          <a:blip r:embed="rId3">
            <a:alphaModFix/>
          </a:blip>
          <a:srcRect b="0" l="0" r="0" t="0"/>
          <a:stretch/>
        </p:blipFill>
        <p:spPr>
          <a:xfrm>
            <a:off x="2949448" y="895350"/>
            <a:ext cx="149352" cy="256032"/>
          </a:xfrm>
          <a:prstGeom prst="rect">
            <a:avLst/>
          </a:prstGeom>
          <a:noFill/>
          <a:ln>
            <a:noFill/>
          </a:ln>
        </p:spPr>
      </p:pic>
      <p:pic>
        <p:nvPicPr>
          <p:cNvPr id="526" name="Google Shape;526;p55"/>
          <p:cNvPicPr preferRelativeResize="0"/>
          <p:nvPr/>
        </p:nvPicPr>
        <p:blipFill rotWithShape="1">
          <a:blip r:embed="rId4">
            <a:alphaModFix/>
          </a:blip>
          <a:srcRect b="32272" l="6301" r="1302" t="52121"/>
          <a:stretch/>
        </p:blipFill>
        <p:spPr>
          <a:xfrm>
            <a:off x="744950" y="1551600"/>
            <a:ext cx="7988077" cy="8026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Overfitting example</a:t>
            </a:r>
            <a:endParaRPr b="1" sz="2400">
              <a:solidFill>
                <a:schemeClr val="dk1"/>
              </a:solidFill>
              <a:latin typeface="Calibri"/>
              <a:ea typeface="Calibri"/>
              <a:cs typeface="Calibri"/>
              <a:sym typeface="Calibri"/>
            </a:endParaRPr>
          </a:p>
        </p:txBody>
      </p:sp>
      <p:cxnSp>
        <p:nvCxnSpPr>
          <p:cNvPr id="532" name="Google Shape;532;p56"/>
          <p:cNvCxnSpPr/>
          <p:nvPr/>
        </p:nvCxnSpPr>
        <p:spPr>
          <a:xfrm flipH="1" rot="10800000">
            <a:off x="829427" y="1043849"/>
            <a:ext cx="8700" cy="2137500"/>
          </a:xfrm>
          <a:prstGeom prst="straightConnector1">
            <a:avLst/>
          </a:prstGeom>
          <a:noFill/>
          <a:ln cap="flat" cmpd="sng" w="19050">
            <a:solidFill>
              <a:srgbClr val="7F7F7F"/>
            </a:solidFill>
            <a:prstDash val="solid"/>
            <a:round/>
            <a:headEnd len="sm" w="sm" type="none"/>
            <a:tailEnd len="med" w="med" type="stealth"/>
          </a:ln>
        </p:spPr>
      </p:cxnSp>
      <p:sp>
        <p:nvSpPr>
          <p:cNvPr id="533" name="Google Shape;533;p56"/>
          <p:cNvSpPr txBox="1"/>
          <p:nvPr/>
        </p:nvSpPr>
        <p:spPr>
          <a:xfrm>
            <a:off x="3320527" y="2789480"/>
            <a:ext cx="718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000">
                <a:solidFill>
                  <a:schemeClr val="dk1"/>
                </a:solidFill>
                <a:latin typeface="Calibri"/>
                <a:ea typeface="Calibri"/>
                <a:cs typeface="Calibri"/>
                <a:sym typeface="Calibri"/>
              </a:rPr>
              <a:t>size</a:t>
            </a:r>
            <a:endParaRPr baseline="-25000" sz="2000">
              <a:solidFill>
                <a:schemeClr val="dk1"/>
              </a:solidFill>
              <a:latin typeface="Calibri"/>
              <a:ea typeface="Calibri"/>
              <a:cs typeface="Calibri"/>
              <a:sym typeface="Calibri"/>
            </a:endParaRPr>
          </a:p>
        </p:txBody>
      </p:sp>
      <p:sp>
        <p:nvSpPr>
          <p:cNvPr id="534" name="Google Shape;534;p56"/>
          <p:cNvSpPr txBox="1"/>
          <p:nvPr/>
        </p:nvSpPr>
        <p:spPr>
          <a:xfrm rot="-5400000">
            <a:off x="152101" y="1256850"/>
            <a:ext cx="705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000">
                <a:solidFill>
                  <a:schemeClr val="dk1"/>
                </a:solidFill>
                <a:latin typeface="Calibri"/>
                <a:ea typeface="Calibri"/>
                <a:cs typeface="Calibri"/>
                <a:sym typeface="Calibri"/>
              </a:rPr>
              <a:t>price</a:t>
            </a:r>
            <a:endParaRPr baseline="-25000" sz="2000">
              <a:solidFill>
                <a:schemeClr val="dk1"/>
              </a:solidFill>
              <a:latin typeface="Calibri"/>
              <a:ea typeface="Calibri"/>
              <a:cs typeface="Calibri"/>
              <a:sym typeface="Calibri"/>
            </a:endParaRPr>
          </a:p>
        </p:txBody>
      </p:sp>
      <p:cxnSp>
        <p:nvCxnSpPr>
          <p:cNvPr id="535" name="Google Shape;535;p56"/>
          <p:cNvCxnSpPr/>
          <p:nvPr/>
        </p:nvCxnSpPr>
        <p:spPr>
          <a:xfrm>
            <a:off x="642441" y="3010985"/>
            <a:ext cx="2667000" cy="0"/>
          </a:xfrm>
          <a:prstGeom prst="straightConnector1">
            <a:avLst/>
          </a:prstGeom>
          <a:noFill/>
          <a:ln cap="flat" cmpd="sng" w="19050">
            <a:solidFill>
              <a:srgbClr val="7F7F7F"/>
            </a:solidFill>
            <a:prstDash val="solid"/>
            <a:round/>
            <a:headEnd len="sm" w="sm" type="none"/>
            <a:tailEnd len="med" w="med" type="stealth"/>
          </a:ln>
        </p:spPr>
      </p:cxnSp>
      <p:pic>
        <p:nvPicPr>
          <p:cNvPr id="536" name="Google Shape;536;p56"/>
          <p:cNvPicPr preferRelativeResize="0"/>
          <p:nvPr/>
        </p:nvPicPr>
        <p:blipFill rotWithShape="1">
          <a:blip r:embed="rId3">
            <a:alphaModFix/>
          </a:blip>
          <a:srcRect b="0" l="0" r="0" t="0"/>
          <a:stretch/>
        </p:blipFill>
        <p:spPr>
          <a:xfrm>
            <a:off x="692211" y="3319194"/>
            <a:ext cx="2709261" cy="698974"/>
          </a:xfrm>
          <a:prstGeom prst="rect">
            <a:avLst/>
          </a:prstGeom>
          <a:noFill/>
          <a:ln>
            <a:noFill/>
          </a:ln>
        </p:spPr>
      </p:pic>
      <p:sp>
        <p:nvSpPr>
          <p:cNvPr id="537" name="Google Shape;537;p56"/>
          <p:cNvSpPr txBox="1"/>
          <p:nvPr/>
        </p:nvSpPr>
        <p:spPr>
          <a:xfrm>
            <a:off x="3962400" y="895350"/>
            <a:ext cx="4648200" cy="310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800">
                <a:solidFill>
                  <a:schemeClr val="dk1"/>
                </a:solidFill>
                <a:latin typeface="Calibri"/>
                <a:ea typeface="Calibri"/>
                <a:cs typeface="Calibri"/>
                <a:sym typeface="Calibri"/>
              </a:rPr>
              <a:t>Once parameters</a:t>
            </a:r>
            <a:endParaRPr/>
          </a:p>
          <a:p>
            <a:pPr indent="0" lvl="0" marL="0" marR="0" rtl="0" algn="l">
              <a:spcBef>
                <a:spcPts val="0"/>
              </a:spcBef>
              <a:spcAft>
                <a:spcPts val="0"/>
              </a:spcAft>
              <a:buNone/>
            </a:pPr>
            <a:r>
              <a:rPr lang="ru" sz="2800">
                <a:solidFill>
                  <a:schemeClr val="dk1"/>
                </a:solidFill>
                <a:latin typeface="Calibri"/>
                <a:ea typeface="Calibri"/>
                <a:cs typeface="Calibri"/>
                <a:sym typeface="Calibri"/>
              </a:rPr>
              <a:t>were fit to some set of data (training set), the error of the parameters as measured on that data (the training error            </a:t>
            </a:r>
            <a:r>
              <a:rPr lang="ru" sz="2800">
                <a:solidFill>
                  <a:schemeClr val="lt1"/>
                </a:solidFill>
                <a:latin typeface="Calibri"/>
                <a:ea typeface="Calibri"/>
                <a:cs typeface="Calibri"/>
                <a:sym typeface="Calibri"/>
              </a:rPr>
              <a:t>xxxxx</a:t>
            </a:r>
            <a:r>
              <a:rPr lang="ru" sz="2800">
                <a:solidFill>
                  <a:schemeClr val="dk1"/>
                </a:solidFill>
                <a:latin typeface="Calibri"/>
                <a:ea typeface="Calibri"/>
                <a:cs typeface="Calibri"/>
                <a:sym typeface="Calibri"/>
              </a:rPr>
              <a:t>) is likely to be lower than the actual generalization error.</a:t>
            </a:r>
            <a:endParaRPr sz="2800">
              <a:solidFill>
                <a:schemeClr val="dk1"/>
              </a:solidFill>
              <a:latin typeface="Calibri"/>
              <a:ea typeface="Calibri"/>
              <a:cs typeface="Calibri"/>
              <a:sym typeface="Calibri"/>
            </a:endParaRPr>
          </a:p>
        </p:txBody>
      </p:sp>
      <p:pic>
        <p:nvPicPr>
          <p:cNvPr id="538" name="Google Shape;538;p56"/>
          <p:cNvPicPr preferRelativeResize="0"/>
          <p:nvPr/>
        </p:nvPicPr>
        <p:blipFill rotWithShape="1">
          <a:blip r:embed="rId4">
            <a:alphaModFix/>
          </a:blip>
          <a:srcRect b="0" l="0" r="0" t="0"/>
          <a:stretch/>
        </p:blipFill>
        <p:spPr>
          <a:xfrm>
            <a:off x="4114800" y="3130549"/>
            <a:ext cx="624078" cy="357378"/>
          </a:xfrm>
          <a:prstGeom prst="rect">
            <a:avLst/>
          </a:prstGeom>
          <a:noFill/>
          <a:ln>
            <a:noFill/>
          </a:ln>
        </p:spPr>
      </p:pic>
      <p:pic>
        <p:nvPicPr>
          <p:cNvPr id="539" name="Google Shape;539;p56"/>
          <p:cNvPicPr preferRelativeResize="0"/>
          <p:nvPr/>
        </p:nvPicPr>
        <p:blipFill rotWithShape="1">
          <a:blip r:embed="rId5">
            <a:alphaModFix/>
          </a:blip>
          <a:srcRect b="0" l="0" r="0" t="0"/>
          <a:stretch/>
        </p:blipFill>
        <p:spPr>
          <a:xfrm>
            <a:off x="6629400" y="1043832"/>
            <a:ext cx="1880235" cy="322707"/>
          </a:xfrm>
          <a:prstGeom prst="rect">
            <a:avLst/>
          </a:prstGeom>
          <a:noFill/>
          <a:ln>
            <a:noFill/>
          </a:ln>
        </p:spPr>
      </p:pic>
      <p:pic>
        <p:nvPicPr>
          <p:cNvPr id="540" name="Google Shape;540;p56"/>
          <p:cNvPicPr preferRelativeResize="0"/>
          <p:nvPr/>
        </p:nvPicPr>
        <p:blipFill rotWithShape="1">
          <a:blip r:embed="rId6">
            <a:alphaModFix/>
          </a:blip>
          <a:srcRect b="0" l="0" r="0" t="0"/>
          <a:stretch/>
        </p:blipFill>
        <p:spPr>
          <a:xfrm>
            <a:off x="788230" y="788634"/>
            <a:ext cx="2517300" cy="2235300"/>
          </a:xfrm>
          <a:prstGeom prst="rect">
            <a:avLst/>
          </a:prstGeom>
          <a:noFill/>
          <a:ln>
            <a:noFill/>
          </a:ln>
        </p:spPr>
      </p:pic>
      <p:pic>
        <p:nvPicPr>
          <p:cNvPr id="541" name="Google Shape;541;p56"/>
          <p:cNvPicPr preferRelativeResize="0"/>
          <p:nvPr/>
        </p:nvPicPr>
        <p:blipFill rotWithShape="1">
          <a:blip r:embed="rId7">
            <a:alphaModFix/>
          </a:blip>
          <a:srcRect b="32186" l="569" r="63852" t="23709"/>
          <a:stretch/>
        </p:blipFill>
        <p:spPr>
          <a:xfrm>
            <a:off x="0" y="862075"/>
            <a:ext cx="3401472" cy="23717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Model selection</a:t>
            </a:r>
            <a:endParaRPr b="1" sz="2400">
              <a:solidFill>
                <a:schemeClr val="dk1"/>
              </a:solidFill>
              <a:latin typeface="Calibri"/>
              <a:ea typeface="Calibri"/>
              <a:cs typeface="Calibri"/>
              <a:sym typeface="Calibri"/>
            </a:endParaRPr>
          </a:p>
        </p:txBody>
      </p:sp>
      <p:sp>
        <p:nvSpPr>
          <p:cNvPr id="547" name="Google Shape;547;p57"/>
          <p:cNvSpPr txBox="1"/>
          <p:nvPr/>
        </p:nvSpPr>
        <p:spPr>
          <a:xfrm>
            <a:off x="1143000" y="662285"/>
            <a:ext cx="7315200" cy="19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1.</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2.</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3.</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10.</a:t>
            </a:r>
            <a:endParaRPr sz="2400">
              <a:solidFill>
                <a:schemeClr val="dk1"/>
              </a:solidFill>
              <a:latin typeface="Calibri"/>
              <a:ea typeface="Calibri"/>
              <a:cs typeface="Calibri"/>
              <a:sym typeface="Calibri"/>
            </a:endParaRPr>
          </a:p>
        </p:txBody>
      </p:sp>
      <p:sp>
        <p:nvSpPr>
          <p:cNvPr id="548" name="Google Shape;548;p57"/>
          <p:cNvSpPr txBox="1"/>
          <p:nvPr/>
        </p:nvSpPr>
        <p:spPr>
          <a:xfrm>
            <a:off x="381000" y="2643485"/>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Choose</a:t>
            </a:r>
            <a:endParaRPr sz="2400">
              <a:solidFill>
                <a:schemeClr val="dk1"/>
              </a:solidFill>
              <a:latin typeface="Calibri"/>
              <a:ea typeface="Calibri"/>
              <a:cs typeface="Calibri"/>
              <a:sym typeface="Calibri"/>
            </a:endParaRPr>
          </a:p>
        </p:txBody>
      </p:sp>
      <p:sp>
        <p:nvSpPr>
          <p:cNvPr id="549" name="Google Shape;549;p57"/>
          <p:cNvSpPr txBox="1"/>
          <p:nvPr/>
        </p:nvSpPr>
        <p:spPr>
          <a:xfrm>
            <a:off x="381000" y="3100685"/>
            <a:ext cx="7315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How well does the model generalize? Report test set error                     .</a:t>
            </a:r>
            <a:endParaRPr sz="2400">
              <a:solidFill>
                <a:schemeClr val="dk1"/>
              </a:solidFill>
              <a:latin typeface="Calibri"/>
              <a:ea typeface="Calibri"/>
              <a:cs typeface="Calibri"/>
              <a:sym typeface="Calibri"/>
            </a:endParaRPr>
          </a:p>
        </p:txBody>
      </p:sp>
      <p:sp>
        <p:nvSpPr>
          <p:cNvPr id="550" name="Google Shape;550;p57"/>
          <p:cNvSpPr txBox="1"/>
          <p:nvPr/>
        </p:nvSpPr>
        <p:spPr>
          <a:xfrm>
            <a:off x="381000" y="3862685"/>
            <a:ext cx="83058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Problem:                      is likely to be an optimistic estimate of generalization error. I.e. our extra parameter (    = degree of polynomial) is fit to test set.</a:t>
            </a:r>
            <a:endParaRPr sz="2400">
              <a:solidFill>
                <a:schemeClr val="dk1"/>
              </a:solidFill>
              <a:latin typeface="Calibri"/>
              <a:ea typeface="Calibri"/>
              <a:cs typeface="Calibri"/>
              <a:sym typeface="Calibri"/>
            </a:endParaRPr>
          </a:p>
        </p:txBody>
      </p:sp>
      <p:pic>
        <p:nvPicPr>
          <p:cNvPr id="551" name="Google Shape;551;p57"/>
          <p:cNvPicPr preferRelativeResize="0"/>
          <p:nvPr/>
        </p:nvPicPr>
        <p:blipFill rotWithShape="1">
          <a:blip r:embed="rId3">
            <a:alphaModFix/>
          </a:blip>
          <a:srcRect b="0" l="0" r="0" t="0"/>
          <a:stretch/>
        </p:blipFill>
        <p:spPr>
          <a:xfrm>
            <a:off x="1794510" y="1860550"/>
            <a:ext cx="34290" cy="276606"/>
          </a:xfrm>
          <a:prstGeom prst="rect">
            <a:avLst/>
          </a:prstGeom>
          <a:noFill/>
          <a:ln>
            <a:noFill/>
          </a:ln>
        </p:spPr>
      </p:pic>
      <p:pic>
        <p:nvPicPr>
          <p:cNvPr id="552" name="Google Shape;552;p57"/>
          <p:cNvPicPr preferRelativeResize="0"/>
          <p:nvPr/>
        </p:nvPicPr>
        <p:blipFill rotWithShape="1">
          <a:blip r:embed="rId4">
            <a:alphaModFix/>
          </a:blip>
          <a:srcRect b="0" l="0" r="0" t="0"/>
          <a:stretch/>
        </p:blipFill>
        <p:spPr>
          <a:xfrm>
            <a:off x="1828800" y="747416"/>
            <a:ext cx="2017966" cy="280797"/>
          </a:xfrm>
          <a:prstGeom prst="rect">
            <a:avLst/>
          </a:prstGeom>
          <a:noFill/>
          <a:ln>
            <a:noFill/>
          </a:ln>
        </p:spPr>
      </p:pic>
      <p:pic>
        <p:nvPicPr>
          <p:cNvPr id="553" name="Google Shape;553;p57"/>
          <p:cNvPicPr preferRelativeResize="0"/>
          <p:nvPr/>
        </p:nvPicPr>
        <p:blipFill rotWithShape="1">
          <a:blip r:embed="rId5">
            <a:alphaModFix/>
          </a:blip>
          <a:srcRect b="0" l="0" r="0" t="0"/>
          <a:stretch/>
        </p:blipFill>
        <p:spPr>
          <a:xfrm>
            <a:off x="1803400" y="1098550"/>
            <a:ext cx="2883408" cy="301752"/>
          </a:xfrm>
          <a:prstGeom prst="rect">
            <a:avLst/>
          </a:prstGeom>
          <a:noFill/>
          <a:ln>
            <a:noFill/>
          </a:ln>
        </p:spPr>
      </p:pic>
      <p:pic>
        <p:nvPicPr>
          <p:cNvPr id="554" name="Google Shape;554;p57"/>
          <p:cNvPicPr preferRelativeResize="0"/>
          <p:nvPr/>
        </p:nvPicPr>
        <p:blipFill rotWithShape="1">
          <a:blip r:embed="rId6">
            <a:alphaModFix/>
          </a:blip>
          <a:srcRect b="0" l="0" r="0" t="0"/>
          <a:stretch/>
        </p:blipFill>
        <p:spPr>
          <a:xfrm>
            <a:off x="1796923" y="1480905"/>
            <a:ext cx="3549777" cy="301752"/>
          </a:xfrm>
          <a:prstGeom prst="rect">
            <a:avLst/>
          </a:prstGeom>
          <a:noFill/>
          <a:ln>
            <a:noFill/>
          </a:ln>
        </p:spPr>
      </p:pic>
      <p:pic>
        <p:nvPicPr>
          <p:cNvPr id="555" name="Google Shape;555;p57"/>
          <p:cNvPicPr preferRelativeResize="0"/>
          <p:nvPr/>
        </p:nvPicPr>
        <p:blipFill rotWithShape="1">
          <a:blip r:embed="rId7">
            <a:alphaModFix/>
          </a:blip>
          <a:srcRect b="0" l="0" r="0" t="0"/>
          <a:stretch/>
        </p:blipFill>
        <p:spPr>
          <a:xfrm>
            <a:off x="1765173" y="2225548"/>
            <a:ext cx="3771900" cy="301752"/>
          </a:xfrm>
          <a:prstGeom prst="rect">
            <a:avLst/>
          </a:prstGeom>
          <a:noFill/>
          <a:ln>
            <a:noFill/>
          </a:ln>
        </p:spPr>
      </p:pic>
      <p:pic>
        <p:nvPicPr>
          <p:cNvPr id="556" name="Google Shape;556;p57"/>
          <p:cNvPicPr preferRelativeResize="0"/>
          <p:nvPr/>
        </p:nvPicPr>
        <p:blipFill rotWithShape="1">
          <a:blip r:embed="rId8">
            <a:alphaModFix/>
          </a:blip>
          <a:srcRect b="0" l="0" r="0" t="0"/>
          <a:stretch/>
        </p:blipFill>
        <p:spPr>
          <a:xfrm>
            <a:off x="1524000" y="2724912"/>
            <a:ext cx="1604772" cy="304038"/>
          </a:xfrm>
          <a:prstGeom prst="rect">
            <a:avLst/>
          </a:prstGeom>
          <a:noFill/>
          <a:ln>
            <a:noFill/>
          </a:ln>
        </p:spPr>
      </p:pic>
      <p:pic>
        <p:nvPicPr>
          <p:cNvPr id="557" name="Google Shape;557;p57"/>
          <p:cNvPicPr preferRelativeResize="0"/>
          <p:nvPr/>
        </p:nvPicPr>
        <p:blipFill rotWithShape="1">
          <a:blip r:embed="rId9">
            <a:alphaModFix/>
          </a:blip>
          <a:srcRect b="0" l="0" r="0" t="0"/>
          <a:stretch/>
        </p:blipFill>
        <p:spPr>
          <a:xfrm>
            <a:off x="1221232" y="3516183"/>
            <a:ext cx="1261872" cy="349758"/>
          </a:xfrm>
          <a:prstGeom prst="rect">
            <a:avLst/>
          </a:prstGeom>
          <a:noFill/>
          <a:ln>
            <a:noFill/>
          </a:ln>
        </p:spPr>
      </p:pic>
      <p:pic>
        <p:nvPicPr>
          <p:cNvPr id="558" name="Google Shape;558;p57"/>
          <p:cNvPicPr preferRelativeResize="0"/>
          <p:nvPr/>
        </p:nvPicPr>
        <p:blipFill rotWithShape="1">
          <a:blip r:embed="rId9">
            <a:alphaModFix/>
          </a:blip>
          <a:srcRect b="0" l="0" r="0" t="0"/>
          <a:stretch/>
        </p:blipFill>
        <p:spPr>
          <a:xfrm>
            <a:off x="1739677" y="3918982"/>
            <a:ext cx="1261872" cy="349758"/>
          </a:xfrm>
          <a:prstGeom prst="rect">
            <a:avLst/>
          </a:prstGeom>
          <a:noFill/>
          <a:ln>
            <a:noFill/>
          </a:ln>
        </p:spPr>
      </p:pic>
      <p:pic>
        <p:nvPicPr>
          <p:cNvPr id="559" name="Google Shape;559;p57"/>
          <p:cNvPicPr preferRelativeResize="0"/>
          <p:nvPr/>
        </p:nvPicPr>
        <p:blipFill rotWithShape="1">
          <a:blip r:embed="rId10">
            <a:alphaModFix/>
          </a:blip>
          <a:srcRect b="0" l="0" r="0" t="0"/>
          <a:stretch/>
        </p:blipFill>
        <p:spPr>
          <a:xfrm>
            <a:off x="6172200" y="4355407"/>
            <a:ext cx="146304" cy="2148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nvSpPr>
        <p:spPr>
          <a:xfrm>
            <a:off x="381000" y="285750"/>
            <a:ext cx="7315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Evaluating your hypothesis</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Dataset:</a:t>
            </a:r>
            <a:endParaRPr sz="2400">
              <a:solidFill>
                <a:schemeClr val="dk1"/>
              </a:solidFill>
              <a:latin typeface="Calibri"/>
              <a:ea typeface="Calibri"/>
              <a:cs typeface="Calibri"/>
              <a:sym typeface="Calibri"/>
            </a:endParaRPr>
          </a:p>
        </p:txBody>
      </p:sp>
      <p:graphicFrame>
        <p:nvGraphicFramePr>
          <p:cNvPr id="565" name="Google Shape;565;p58"/>
          <p:cNvGraphicFramePr/>
          <p:nvPr/>
        </p:nvGraphicFramePr>
        <p:xfrm>
          <a:off x="914400" y="1116747"/>
          <a:ext cx="3000000" cy="3000000"/>
        </p:xfrm>
        <a:graphic>
          <a:graphicData uri="http://schemas.openxmlformats.org/drawingml/2006/table">
            <a:tbl>
              <a:tblPr>
                <a:noFill/>
                <a:tableStyleId>{BB39D09C-C651-4497-97D4-C77D1B56A563}</a:tableStyleId>
              </a:tblPr>
              <a:tblGrid>
                <a:gridCol w="1181100"/>
                <a:gridCol w="1181100"/>
              </a:tblGrid>
              <a:tr h="321275">
                <a:tc>
                  <a:txBody>
                    <a:bodyPr/>
                    <a:lstStyle/>
                    <a:p>
                      <a:pPr indent="0" lvl="0" marL="0" marR="0" rtl="0" algn="ctr">
                        <a:spcBef>
                          <a:spcPts val="0"/>
                        </a:spcBef>
                        <a:spcAft>
                          <a:spcPts val="0"/>
                        </a:spcAft>
                        <a:buNone/>
                      </a:pPr>
                      <a:r>
                        <a:rPr b="1" i="0" lang="ru" sz="1800" u="none" cap="none" strike="noStrike">
                          <a:solidFill>
                            <a:srgbClr val="000000"/>
                          </a:solidFill>
                          <a:latin typeface="Calibri"/>
                          <a:ea typeface="Calibri"/>
                          <a:cs typeface="Calibri"/>
                          <a:sym typeface="Calibri"/>
                        </a:rPr>
                        <a:t>Size</a:t>
                      </a:r>
                      <a:endParaRPr b="1" i="0" sz="18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ru" sz="1800" u="none" cap="none" strike="noStrike"/>
                        <a:t>Price</a:t>
                      </a:r>
                      <a:endParaRPr/>
                    </a:p>
                  </a:txBody>
                  <a:tcPr marT="9525" marB="0" marR="9525" marL="9525" anchor="b">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8700">
                <a:tc>
                  <a:txBody>
                    <a:bodyPr/>
                    <a:lstStyle/>
                    <a:p>
                      <a:pPr indent="0" lvl="0" marL="0" marR="0" rtl="0" algn="ctr">
                        <a:spcBef>
                          <a:spcPts val="0"/>
                        </a:spcBef>
                        <a:spcAft>
                          <a:spcPts val="0"/>
                        </a:spcAft>
                        <a:buNone/>
                      </a:pPr>
                      <a:r>
                        <a:rPr lang="ru" sz="1800" u="none" cap="none" strike="noStrike"/>
                        <a:t>2104</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400</a:t>
                      </a:r>
                      <a:endParaRPr/>
                    </a:p>
                  </a:txBody>
                  <a:tcPr marT="9525" marB="0" marR="9525" marL="9525" anchor="b">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1600</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330</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2400</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369</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1416</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232</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3000</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540</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1985</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300</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1534</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315</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1427</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199</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1380</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ru" sz="1800" u="none" cap="none" strike="noStrike"/>
                        <a:t>212</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1275">
                <a:tc>
                  <a:txBody>
                    <a:bodyPr/>
                    <a:lstStyle/>
                    <a:p>
                      <a:pPr indent="0" lvl="0" marL="0" marR="0" rtl="0" algn="ctr">
                        <a:spcBef>
                          <a:spcPts val="0"/>
                        </a:spcBef>
                        <a:spcAft>
                          <a:spcPts val="0"/>
                        </a:spcAft>
                        <a:buNone/>
                      </a:pPr>
                      <a:r>
                        <a:rPr lang="ru" sz="1800" u="none" cap="none" strike="noStrike"/>
                        <a:t>1494</a:t>
                      </a:r>
                      <a:endParaRPr b="0" i="0" sz="1800" u="none" cap="none" strike="noStrike">
                        <a:solidFill>
                          <a:srgbClr val="000000"/>
                        </a:solidFill>
                        <a:latin typeface="Calibri"/>
                        <a:ea typeface="Calibri"/>
                        <a:cs typeface="Calibri"/>
                        <a:sym typeface="Calibri"/>
                      </a:endParaRPr>
                    </a:p>
                  </a:txBody>
                  <a:tcPr marT="9525" marB="0" marR="9525" marL="9525" anchor="b">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solidFill>
                      <a:schemeClr val="lt1"/>
                    </a:solidFill>
                  </a:tcPr>
                </a:tc>
                <a:tc>
                  <a:txBody>
                    <a:bodyPr/>
                    <a:lstStyle/>
                    <a:p>
                      <a:pPr indent="0" lvl="0" marL="0" marR="0" rtl="0" algn="ctr">
                        <a:spcBef>
                          <a:spcPts val="0"/>
                        </a:spcBef>
                        <a:spcAft>
                          <a:spcPts val="0"/>
                        </a:spcAft>
                        <a:buNone/>
                      </a:pPr>
                      <a:r>
                        <a:rPr lang="ru" sz="1800" u="none" cap="none" strike="noStrike"/>
                        <a:t>243</a:t>
                      </a:r>
                      <a:endParaRPr b="0"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T cap="flat" cmpd="sng" w="9525">
                      <a:solidFill>
                        <a:srgbClr val="000000">
                          <a:alpha val="0"/>
                        </a:srgbClr>
                      </a:solidFill>
                      <a:prstDash val="solid"/>
                      <a:round/>
                      <a:headEnd len="sm" w="sm" type="none"/>
                      <a:tailEnd len="sm" w="sm" type="none"/>
                    </a:lnT>
                    <a:solidFill>
                      <a:schemeClr val="lt1"/>
                    </a:solidFill>
                  </a:tcPr>
                </a:tc>
              </a:tr>
            </a:tbl>
          </a:graphicData>
        </a:graphic>
      </p:graphicFrame>
      <p:cxnSp>
        <p:nvCxnSpPr>
          <p:cNvPr id="566" name="Google Shape;566;p58"/>
          <p:cNvCxnSpPr/>
          <p:nvPr/>
        </p:nvCxnSpPr>
        <p:spPr>
          <a:xfrm flipH="1" rot="10800000">
            <a:off x="4038600" y="1116640"/>
            <a:ext cx="1066800" cy="1359000"/>
          </a:xfrm>
          <a:prstGeom prst="straightConnector1">
            <a:avLst/>
          </a:prstGeom>
          <a:noFill/>
          <a:ln cap="flat" cmpd="sng" w="19050">
            <a:solidFill>
              <a:schemeClr val="dk1"/>
            </a:solidFill>
            <a:prstDash val="solid"/>
            <a:round/>
            <a:headEnd len="sm" w="sm" type="none"/>
            <a:tailEnd len="med" w="med" type="stealth"/>
          </a:ln>
        </p:spPr>
      </p:cxnSp>
      <p:pic>
        <p:nvPicPr>
          <p:cNvPr id="567" name="Google Shape;567;p58"/>
          <p:cNvPicPr preferRelativeResize="0"/>
          <p:nvPr/>
        </p:nvPicPr>
        <p:blipFill rotWithShape="1">
          <a:blip r:embed="rId3">
            <a:alphaModFix/>
          </a:blip>
          <a:srcRect b="0" l="0" r="0" t="0"/>
          <a:stretch/>
        </p:blipFill>
        <p:spPr>
          <a:xfrm>
            <a:off x="6015154" y="564821"/>
            <a:ext cx="1009764" cy="271996"/>
          </a:xfrm>
          <a:prstGeom prst="rect">
            <a:avLst/>
          </a:prstGeom>
          <a:noFill/>
          <a:ln>
            <a:noFill/>
          </a:ln>
        </p:spPr>
      </p:pic>
      <p:pic>
        <p:nvPicPr>
          <p:cNvPr id="568" name="Google Shape;568;p58"/>
          <p:cNvPicPr preferRelativeResize="0"/>
          <p:nvPr/>
        </p:nvPicPr>
        <p:blipFill rotWithShape="1">
          <a:blip r:embed="rId4">
            <a:alphaModFix/>
          </a:blip>
          <a:srcRect b="0" l="0" r="0" t="0"/>
          <a:stretch/>
        </p:blipFill>
        <p:spPr>
          <a:xfrm>
            <a:off x="6012784" y="886467"/>
            <a:ext cx="1009764" cy="271996"/>
          </a:xfrm>
          <a:prstGeom prst="rect">
            <a:avLst/>
          </a:prstGeom>
          <a:noFill/>
          <a:ln>
            <a:noFill/>
          </a:ln>
        </p:spPr>
      </p:pic>
      <p:pic>
        <p:nvPicPr>
          <p:cNvPr id="569" name="Google Shape;569;p58"/>
          <p:cNvPicPr preferRelativeResize="0"/>
          <p:nvPr/>
        </p:nvPicPr>
        <p:blipFill rotWithShape="1">
          <a:blip r:embed="rId5">
            <a:alphaModFix/>
          </a:blip>
          <a:srcRect b="0" l="0" r="0" t="0"/>
          <a:stretch/>
        </p:blipFill>
        <p:spPr>
          <a:xfrm>
            <a:off x="5955896" y="1469175"/>
            <a:ext cx="1157317" cy="271996"/>
          </a:xfrm>
          <a:prstGeom prst="rect">
            <a:avLst/>
          </a:prstGeom>
          <a:noFill/>
          <a:ln>
            <a:noFill/>
          </a:ln>
        </p:spPr>
      </p:pic>
      <p:pic>
        <p:nvPicPr>
          <p:cNvPr id="570" name="Google Shape;570;p58"/>
          <p:cNvPicPr preferRelativeResize="0"/>
          <p:nvPr/>
        </p:nvPicPr>
        <p:blipFill rotWithShape="1">
          <a:blip r:embed="rId6">
            <a:alphaModFix/>
          </a:blip>
          <a:srcRect b="0" l="0" r="0" t="0"/>
          <a:stretch/>
        </p:blipFill>
        <p:spPr>
          <a:xfrm>
            <a:off x="6502061" y="1229771"/>
            <a:ext cx="26666" cy="215108"/>
          </a:xfrm>
          <a:prstGeom prst="rect">
            <a:avLst/>
          </a:prstGeom>
          <a:noFill/>
          <a:ln>
            <a:noFill/>
          </a:ln>
        </p:spPr>
      </p:pic>
      <p:pic>
        <p:nvPicPr>
          <p:cNvPr id="571" name="Google Shape;571;p58"/>
          <p:cNvPicPr preferRelativeResize="0"/>
          <p:nvPr/>
        </p:nvPicPr>
        <p:blipFill rotWithShape="1">
          <a:blip r:embed="rId7">
            <a:alphaModFix/>
          </a:blip>
          <a:srcRect b="0" l="0" r="0" t="0"/>
          <a:stretch/>
        </p:blipFill>
        <p:spPr>
          <a:xfrm>
            <a:off x="6002753" y="3521962"/>
            <a:ext cx="1149380" cy="308027"/>
          </a:xfrm>
          <a:prstGeom prst="rect">
            <a:avLst/>
          </a:prstGeom>
          <a:noFill/>
          <a:ln>
            <a:noFill/>
          </a:ln>
        </p:spPr>
      </p:pic>
      <p:pic>
        <p:nvPicPr>
          <p:cNvPr id="572" name="Google Shape;572;p58"/>
          <p:cNvPicPr preferRelativeResize="0"/>
          <p:nvPr/>
        </p:nvPicPr>
        <p:blipFill rotWithShape="1">
          <a:blip r:embed="rId8">
            <a:alphaModFix/>
          </a:blip>
          <a:srcRect b="0" l="0" r="0" t="0"/>
          <a:stretch/>
        </p:blipFill>
        <p:spPr>
          <a:xfrm>
            <a:off x="6002753" y="3911685"/>
            <a:ext cx="1149380" cy="308027"/>
          </a:xfrm>
          <a:prstGeom prst="rect">
            <a:avLst/>
          </a:prstGeom>
          <a:noFill/>
          <a:ln>
            <a:noFill/>
          </a:ln>
        </p:spPr>
      </p:pic>
      <p:pic>
        <p:nvPicPr>
          <p:cNvPr id="573" name="Google Shape;573;p58"/>
          <p:cNvPicPr preferRelativeResize="0"/>
          <p:nvPr/>
        </p:nvPicPr>
        <p:blipFill rotWithShape="1">
          <a:blip r:embed="rId9">
            <a:alphaModFix/>
          </a:blip>
          <a:srcRect b="0" l="0" r="0" t="0"/>
          <a:stretch/>
        </p:blipFill>
        <p:spPr>
          <a:xfrm>
            <a:off x="5719770" y="4587823"/>
            <a:ext cx="1747829" cy="308027"/>
          </a:xfrm>
          <a:prstGeom prst="rect">
            <a:avLst/>
          </a:prstGeom>
          <a:noFill/>
          <a:ln>
            <a:noFill/>
          </a:ln>
        </p:spPr>
      </p:pic>
      <p:pic>
        <p:nvPicPr>
          <p:cNvPr id="574" name="Google Shape;574;p58"/>
          <p:cNvPicPr preferRelativeResize="0"/>
          <p:nvPr/>
        </p:nvPicPr>
        <p:blipFill rotWithShape="1">
          <a:blip r:embed="rId6">
            <a:alphaModFix/>
          </a:blip>
          <a:srcRect b="0" l="0" r="0" t="0"/>
          <a:stretch/>
        </p:blipFill>
        <p:spPr>
          <a:xfrm>
            <a:off x="6576488" y="4284143"/>
            <a:ext cx="26402" cy="212978"/>
          </a:xfrm>
          <a:prstGeom prst="rect">
            <a:avLst/>
          </a:prstGeom>
          <a:noFill/>
          <a:ln>
            <a:noFill/>
          </a:ln>
        </p:spPr>
      </p:pic>
      <p:cxnSp>
        <p:nvCxnSpPr>
          <p:cNvPr id="575" name="Google Shape;575;p58"/>
          <p:cNvCxnSpPr/>
          <p:nvPr/>
        </p:nvCxnSpPr>
        <p:spPr>
          <a:xfrm>
            <a:off x="4114800" y="4284143"/>
            <a:ext cx="990600" cy="0"/>
          </a:xfrm>
          <a:prstGeom prst="straightConnector1">
            <a:avLst/>
          </a:prstGeom>
          <a:noFill/>
          <a:ln cap="flat" cmpd="sng" w="19050">
            <a:solidFill>
              <a:schemeClr val="dk1"/>
            </a:solidFill>
            <a:prstDash val="solid"/>
            <a:round/>
            <a:headEnd len="sm" w="sm" type="none"/>
            <a:tailEnd len="med" w="med" type="stealth"/>
          </a:ln>
        </p:spPr>
      </p:cxnSp>
      <p:pic>
        <p:nvPicPr>
          <p:cNvPr id="576" name="Google Shape;576;p58"/>
          <p:cNvPicPr preferRelativeResize="0"/>
          <p:nvPr/>
        </p:nvPicPr>
        <p:blipFill rotWithShape="1">
          <a:blip r:embed="rId10">
            <a:alphaModFix/>
          </a:blip>
          <a:srcRect b="0" l="0" r="0" t="0"/>
          <a:stretch/>
        </p:blipFill>
        <p:spPr>
          <a:xfrm>
            <a:off x="6017852" y="1924050"/>
            <a:ext cx="1056789" cy="323735"/>
          </a:xfrm>
          <a:prstGeom prst="rect">
            <a:avLst/>
          </a:prstGeom>
          <a:noFill/>
          <a:ln>
            <a:noFill/>
          </a:ln>
        </p:spPr>
      </p:pic>
      <p:pic>
        <p:nvPicPr>
          <p:cNvPr id="577" name="Google Shape;577;p58"/>
          <p:cNvPicPr preferRelativeResize="0"/>
          <p:nvPr/>
        </p:nvPicPr>
        <p:blipFill rotWithShape="1">
          <a:blip r:embed="rId11">
            <a:alphaModFix/>
          </a:blip>
          <a:srcRect b="0" l="0" r="0" t="0"/>
          <a:stretch/>
        </p:blipFill>
        <p:spPr>
          <a:xfrm>
            <a:off x="6017852" y="2313773"/>
            <a:ext cx="1056789" cy="323735"/>
          </a:xfrm>
          <a:prstGeom prst="rect">
            <a:avLst/>
          </a:prstGeom>
          <a:noFill/>
          <a:ln>
            <a:noFill/>
          </a:ln>
        </p:spPr>
      </p:pic>
      <p:pic>
        <p:nvPicPr>
          <p:cNvPr id="578" name="Google Shape;578;p58"/>
          <p:cNvPicPr preferRelativeResize="0"/>
          <p:nvPr/>
        </p:nvPicPr>
        <p:blipFill rotWithShape="1">
          <a:blip r:embed="rId12">
            <a:alphaModFix/>
          </a:blip>
          <a:srcRect b="0" l="0" r="0" t="0"/>
          <a:stretch/>
        </p:blipFill>
        <p:spPr>
          <a:xfrm>
            <a:off x="5750927" y="2993334"/>
            <a:ext cx="1583324" cy="323735"/>
          </a:xfrm>
          <a:prstGeom prst="rect">
            <a:avLst/>
          </a:prstGeom>
          <a:noFill/>
          <a:ln>
            <a:noFill/>
          </a:ln>
        </p:spPr>
      </p:pic>
      <p:pic>
        <p:nvPicPr>
          <p:cNvPr id="579" name="Google Shape;579;p58"/>
          <p:cNvPicPr preferRelativeResize="0"/>
          <p:nvPr/>
        </p:nvPicPr>
        <p:blipFill rotWithShape="1">
          <a:blip r:embed="rId6">
            <a:alphaModFix/>
          </a:blip>
          <a:srcRect b="0" l="0" r="0" t="0"/>
          <a:stretch/>
        </p:blipFill>
        <p:spPr>
          <a:xfrm>
            <a:off x="6504125" y="2724806"/>
            <a:ext cx="26666" cy="215108"/>
          </a:xfrm>
          <a:prstGeom prst="rect">
            <a:avLst/>
          </a:prstGeom>
          <a:noFill/>
          <a:ln>
            <a:noFill/>
          </a:ln>
        </p:spPr>
      </p:pic>
      <p:cxnSp>
        <p:nvCxnSpPr>
          <p:cNvPr id="580" name="Google Shape;580;p58"/>
          <p:cNvCxnSpPr/>
          <p:nvPr/>
        </p:nvCxnSpPr>
        <p:spPr>
          <a:xfrm>
            <a:off x="5380253" y="3449590"/>
            <a:ext cx="2392200" cy="0"/>
          </a:xfrm>
          <a:prstGeom prst="straightConnector1">
            <a:avLst/>
          </a:prstGeom>
          <a:noFill/>
          <a:ln cap="flat" cmpd="sng" w="9525">
            <a:solidFill>
              <a:schemeClr val="dk1"/>
            </a:solidFill>
            <a:prstDash val="solid"/>
            <a:round/>
            <a:headEnd len="sm" w="sm" type="none"/>
            <a:tailEnd len="sm" w="sm" type="none"/>
          </a:ln>
        </p:spPr>
      </p:cxnSp>
      <p:cxnSp>
        <p:nvCxnSpPr>
          <p:cNvPr id="581" name="Google Shape;581;p58"/>
          <p:cNvCxnSpPr/>
          <p:nvPr/>
        </p:nvCxnSpPr>
        <p:spPr>
          <a:xfrm>
            <a:off x="5381625" y="1809750"/>
            <a:ext cx="2392200" cy="0"/>
          </a:xfrm>
          <a:prstGeom prst="straightConnector1">
            <a:avLst/>
          </a:prstGeom>
          <a:noFill/>
          <a:ln cap="flat" cmpd="sng" w="9525">
            <a:solidFill>
              <a:schemeClr val="dk1"/>
            </a:solidFill>
            <a:prstDash val="solid"/>
            <a:round/>
            <a:headEnd len="sm" w="sm" type="none"/>
            <a:tailEnd len="sm" w="sm" type="none"/>
          </a:ln>
        </p:spPr>
      </p:cxnSp>
      <p:cxnSp>
        <p:nvCxnSpPr>
          <p:cNvPr id="582" name="Google Shape;582;p58"/>
          <p:cNvCxnSpPr/>
          <p:nvPr/>
        </p:nvCxnSpPr>
        <p:spPr>
          <a:xfrm flipH="1" rot="10800000">
            <a:off x="4038600" y="2876475"/>
            <a:ext cx="1066800" cy="799500"/>
          </a:xfrm>
          <a:prstGeom prst="straightConnector1">
            <a:avLst/>
          </a:prstGeom>
          <a:noFill/>
          <a:ln cap="flat" cmpd="sng" w="19050">
            <a:solidFill>
              <a:schemeClr val="dk1"/>
            </a:solidFill>
            <a:prstDash val="solid"/>
            <a:round/>
            <a:headEnd len="sm" w="sm"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Train/validation/test error</a:t>
            </a:r>
            <a:endParaRPr sz="2400">
              <a:solidFill>
                <a:schemeClr val="dk1"/>
              </a:solidFill>
              <a:latin typeface="Calibri"/>
              <a:ea typeface="Calibri"/>
              <a:cs typeface="Calibri"/>
              <a:sym typeface="Calibri"/>
            </a:endParaRPr>
          </a:p>
        </p:txBody>
      </p:sp>
      <p:sp>
        <p:nvSpPr>
          <p:cNvPr id="588" name="Google Shape;588;p59"/>
          <p:cNvSpPr txBox="1"/>
          <p:nvPr/>
        </p:nvSpPr>
        <p:spPr>
          <a:xfrm>
            <a:off x="381000" y="750153"/>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Training error:</a:t>
            </a:r>
            <a:endParaRPr/>
          </a:p>
        </p:txBody>
      </p:sp>
      <p:sp>
        <p:nvSpPr>
          <p:cNvPr id="589" name="Google Shape;589;p59"/>
          <p:cNvSpPr txBox="1"/>
          <p:nvPr/>
        </p:nvSpPr>
        <p:spPr>
          <a:xfrm>
            <a:off x="381000" y="1957685"/>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Cross Validation error:</a:t>
            </a:r>
            <a:endParaRPr/>
          </a:p>
        </p:txBody>
      </p:sp>
      <p:sp>
        <p:nvSpPr>
          <p:cNvPr id="590" name="Google Shape;590;p59"/>
          <p:cNvSpPr txBox="1"/>
          <p:nvPr/>
        </p:nvSpPr>
        <p:spPr>
          <a:xfrm>
            <a:off x="381000" y="3253085"/>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Test error:</a:t>
            </a:r>
            <a:endParaRPr/>
          </a:p>
        </p:txBody>
      </p:sp>
      <p:pic>
        <p:nvPicPr>
          <p:cNvPr id="591" name="Google Shape;591;p59"/>
          <p:cNvPicPr preferRelativeResize="0"/>
          <p:nvPr/>
        </p:nvPicPr>
        <p:blipFill rotWithShape="1">
          <a:blip r:embed="rId3">
            <a:alphaModFix/>
          </a:blip>
          <a:srcRect b="0" l="0" r="0" t="0"/>
          <a:stretch/>
        </p:blipFill>
        <p:spPr>
          <a:xfrm>
            <a:off x="1732026" y="1125581"/>
            <a:ext cx="4613148" cy="832104"/>
          </a:xfrm>
          <a:prstGeom prst="rect">
            <a:avLst/>
          </a:prstGeom>
          <a:noFill/>
          <a:ln>
            <a:noFill/>
          </a:ln>
        </p:spPr>
      </p:pic>
      <p:pic>
        <p:nvPicPr>
          <p:cNvPr id="592" name="Google Shape;592;p59"/>
          <p:cNvPicPr preferRelativeResize="0"/>
          <p:nvPr/>
        </p:nvPicPr>
        <p:blipFill rotWithShape="1">
          <a:blip r:embed="rId4">
            <a:alphaModFix/>
          </a:blip>
          <a:srcRect b="0" l="0" r="0" t="0"/>
          <a:stretch/>
        </p:blipFill>
        <p:spPr>
          <a:xfrm>
            <a:off x="1740408" y="2416409"/>
            <a:ext cx="4507992" cy="836676"/>
          </a:xfrm>
          <a:prstGeom prst="rect">
            <a:avLst/>
          </a:prstGeom>
          <a:noFill/>
          <a:ln>
            <a:noFill/>
          </a:ln>
        </p:spPr>
      </p:pic>
      <p:pic>
        <p:nvPicPr>
          <p:cNvPr id="593" name="Google Shape;593;p59"/>
          <p:cNvPicPr preferRelativeResize="0"/>
          <p:nvPr/>
        </p:nvPicPr>
        <p:blipFill rotWithShape="1">
          <a:blip r:embed="rId5">
            <a:alphaModFix/>
          </a:blip>
          <a:srcRect b="0" l="0" r="0" t="0"/>
          <a:stretch/>
        </p:blipFill>
        <p:spPr>
          <a:xfrm>
            <a:off x="1742387" y="3638550"/>
            <a:ext cx="5271516" cy="836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Model selection</a:t>
            </a:r>
            <a:endParaRPr b="1" sz="2400">
              <a:solidFill>
                <a:schemeClr val="dk1"/>
              </a:solidFill>
              <a:latin typeface="Calibri"/>
              <a:ea typeface="Calibri"/>
              <a:cs typeface="Calibri"/>
              <a:sym typeface="Calibri"/>
            </a:endParaRPr>
          </a:p>
        </p:txBody>
      </p:sp>
      <p:sp>
        <p:nvSpPr>
          <p:cNvPr id="599" name="Google Shape;599;p60"/>
          <p:cNvSpPr txBox="1"/>
          <p:nvPr/>
        </p:nvSpPr>
        <p:spPr>
          <a:xfrm>
            <a:off x="381000" y="861358"/>
            <a:ext cx="7315200" cy="19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1.</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2.</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3.</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10.</a:t>
            </a:r>
            <a:endParaRPr sz="2400">
              <a:solidFill>
                <a:schemeClr val="dk1"/>
              </a:solidFill>
              <a:latin typeface="Calibri"/>
              <a:ea typeface="Calibri"/>
              <a:cs typeface="Calibri"/>
              <a:sym typeface="Calibri"/>
            </a:endParaRPr>
          </a:p>
        </p:txBody>
      </p:sp>
      <p:sp>
        <p:nvSpPr>
          <p:cNvPr id="600" name="Google Shape;600;p60"/>
          <p:cNvSpPr txBox="1"/>
          <p:nvPr/>
        </p:nvSpPr>
        <p:spPr>
          <a:xfrm>
            <a:off x="381000" y="3409950"/>
            <a:ext cx="8305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Pick</a:t>
            </a:r>
            <a:endParaRPr/>
          </a:p>
          <a:p>
            <a:pPr indent="0" lvl="0" marL="0" marR="0" rtl="0" algn="l">
              <a:spcBef>
                <a:spcPts val="0"/>
              </a:spcBef>
              <a:spcAft>
                <a:spcPts val="0"/>
              </a:spcAft>
              <a:buNone/>
            </a:pPr>
            <a:r>
              <a:rPr lang="ru" sz="2400">
                <a:solidFill>
                  <a:schemeClr val="dk1"/>
                </a:solidFill>
                <a:latin typeface="Calibri"/>
                <a:ea typeface="Calibri"/>
                <a:cs typeface="Calibri"/>
                <a:sym typeface="Calibri"/>
              </a:rPr>
              <a:t>Estimate generalization error  for test set</a:t>
            </a:r>
            <a:endParaRPr sz="2400">
              <a:solidFill>
                <a:schemeClr val="dk1"/>
              </a:solidFill>
              <a:latin typeface="Calibri"/>
              <a:ea typeface="Calibri"/>
              <a:cs typeface="Calibri"/>
              <a:sym typeface="Calibri"/>
            </a:endParaRPr>
          </a:p>
        </p:txBody>
      </p:sp>
      <p:pic>
        <p:nvPicPr>
          <p:cNvPr id="601" name="Google Shape;601;p60"/>
          <p:cNvPicPr preferRelativeResize="0"/>
          <p:nvPr/>
        </p:nvPicPr>
        <p:blipFill rotWithShape="1">
          <a:blip r:embed="rId3">
            <a:alphaModFix/>
          </a:blip>
          <a:srcRect b="0" l="0" r="0" t="0"/>
          <a:stretch/>
        </p:blipFill>
        <p:spPr>
          <a:xfrm>
            <a:off x="1032510" y="2059623"/>
            <a:ext cx="34290" cy="276606"/>
          </a:xfrm>
          <a:prstGeom prst="rect">
            <a:avLst/>
          </a:prstGeom>
          <a:noFill/>
          <a:ln>
            <a:noFill/>
          </a:ln>
        </p:spPr>
      </p:pic>
      <p:pic>
        <p:nvPicPr>
          <p:cNvPr id="602" name="Google Shape;602;p60"/>
          <p:cNvPicPr preferRelativeResize="0"/>
          <p:nvPr/>
        </p:nvPicPr>
        <p:blipFill rotWithShape="1">
          <a:blip r:embed="rId4">
            <a:alphaModFix/>
          </a:blip>
          <a:srcRect b="0" l="0" r="0" t="0"/>
          <a:stretch/>
        </p:blipFill>
        <p:spPr>
          <a:xfrm>
            <a:off x="1066800" y="946489"/>
            <a:ext cx="2017966" cy="280797"/>
          </a:xfrm>
          <a:prstGeom prst="rect">
            <a:avLst/>
          </a:prstGeom>
          <a:noFill/>
          <a:ln>
            <a:noFill/>
          </a:ln>
        </p:spPr>
      </p:pic>
      <p:pic>
        <p:nvPicPr>
          <p:cNvPr id="603" name="Google Shape;603;p60"/>
          <p:cNvPicPr preferRelativeResize="0"/>
          <p:nvPr/>
        </p:nvPicPr>
        <p:blipFill rotWithShape="1">
          <a:blip r:embed="rId5">
            <a:alphaModFix/>
          </a:blip>
          <a:srcRect b="0" l="0" r="0" t="0"/>
          <a:stretch/>
        </p:blipFill>
        <p:spPr>
          <a:xfrm>
            <a:off x="1041400" y="1297623"/>
            <a:ext cx="2883408" cy="301752"/>
          </a:xfrm>
          <a:prstGeom prst="rect">
            <a:avLst/>
          </a:prstGeom>
          <a:noFill/>
          <a:ln>
            <a:noFill/>
          </a:ln>
        </p:spPr>
      </p:pic>
      <p:pic>
        <p:nvPicPr>
          <p:cNvPr id="604" name="Google Shape;604;p60"/>
          <p:cNvPicPr preferRelativeResize="0"/>
          <p:nvPr/>
        </p:nvPicPr>
        <p:blipFill rotWithShape="1">
          <a:blip r:embed="rId6">
            <a:alphaModFix/>
          </a:blip>
          <a:srcRect b="0" l="0" r="0" t="0"/>
          <a:stretch/>
        </p:blipFill>
        <p:spPr>
          <a:xfrm>
            <a:off x="1034923" y="1679978"/>
            <a:ext cx="3549777" cy="301752"/>
          </a:xfrm>
          <a:prstGeom prst="rect">
            <a:avLst/>
          </a:prstGeom>
          <a:noFill/>
          <a:ln>
            <a:noFill/>
          </a:ln>
        </p:spPr>
      </p:pic>
      <p:pic>
        <p:nvPicPr>
          <p:cNvPr id="605" name="Google Shape;605;p60"/>
          <p:cNvPicPr preferRelativeResize="0"/>
          <p:nvPr/>
        </p:nvPicPr>
        <p:blipFill rotWithShape="1">
          <a:blip r:embed="rId7">
            <a:alphaModFix/>
          </a:blip>
          <a:srcRect b="0" l="0" r="0" t="0"/>
          <a:stretch/>
        </p:blipFill>
        <p:spPr>
          <a:xfrm>
            <a:off x="1003173" y="2424621"/>
            <a:ext cx="3771900" cy="301752"/>
          </a:xfrm>
          <a:prstGeom prst="rect">
            <a:avLst/>
          </a:prstGeom>
          <a:noFill/>
          <a:ln>
            <a:noFill/>
          </a:ln>
        </p:spPr>
      </p:pic>
      <p:pic>
        <p:nvPicPr>
          <p:cNvPr id="606" name="Google Shape;606;p60"/>
          <p:cNvPicPr preferRelativeResize="0"/>
          <p:nvPr/>
        </p:nvPicPr>
        <p:blipFill rotWithShape="1">
          <a:blip r:embed="rId8">
            <a:alphaModFix/>
          </a:blip>
          <a:srcRect b="0" l="0" r="0" t="0"/>
          <a:stretch/>
        </p:blipFill>
        <p:spPr>
          <a:xfrm>
            <a:off x="5638800" y="3825448"/>
            <a:ext cx="1261872" cy="349758"/>
          </a:xfrm>
          <a:prstGeom prst="rect">
            <a:avLst/>
          </a:prstGeom>
          <a:noFill/>
          <a:ln>
            <a:noFill/>
          </a:ln>
        </p:spPr>
      </p:pic>
      <p:pic>
        <p:nvPicPr>
          <p:cNvPr id="607" name="Google Shape;607;p60"/>
          <p:cNvPicPr preferRelativeResize="0"/>
          <p:nvPr/>
        </p:nvPicPr>
        <p:blipFill rotWithShape="1">
          <a:blip r:embed="rId9">
            <a:alphaModFix/>
          </a:blip>
          <a:srcRect b="0" l="0" r="0" t="0"/>
          <a:stretch/>
        </p:blipFill>
        <p:spPr>
          <a:xfrm>
            <a:off x="1094360" y="3484626"/>
            <a:ext cx="2891790" cy="3063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1"/>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614" name="Google Shape;614;p61"/>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615" name="Google Shape;615;p61"/>
          <p:cNvSpPr txBox="1"/>
          <p:nvPr>
            <p:ph idx="4294967295" type="ctrTitle"/>
          </p:nvPr>
        </p:nvSpPr>
        <p:spPr>
          <a:xfrm>
            <a:off x="4155375" y="2167000"/>
            <a:ext cx="48006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4400"/>
              <a:buFont typeface="Calibri"/>
              <a:buNone/>
            </a:pPr>
            <a:r>
              <a:rPr b="0" i="0" lang="ru" sz="4400" u="none" cap="none" strike="noStrike">
                <a:solidFill>
                  <a:srgbClr val="3F3F3F"/>
                </a:solidFill>
                <a:latin typeface="Calibri"/>
                <a:ea typeface="Calibri"/>
                <a:cs typeface="Calibri"/>
                <a:sym typeface="Calibri"/>
              </a:rPr>
              <a:t>bias vs. variance</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616" name="Google Shape;616;p61"/>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617" name="Google Shape;617;p61"/>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2"/>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Diagnosing bias vs. variance</a:t>
            </a:r>
            <a:endParaRPr b="1" sz="2400">
              <a:solidFill>
                <a:schemeClr val="dk1"/>
              </a:solidFill>
              <a:latin typeface="Calibri"/>
              <a:ea typeface="Calibri"/>
              <a:cs typeface="Calibri"/>
              <a:sym typeface="Calibri"/>
            </a:endParaRPr>
          </a:p>
        </p:txBody>
      </p:sp>
      <p:grpSp>
        <p:nvGrpSpPr>
          <p:cNvPr id="623" name="Google Shape;623;p62"/>
          <p:cNvGrpSpPr/>
          <p:nvPr/>
        </p:nvGrpSpPr>
        <p:grpSpPr>
          <a:xfrm>
            <a:off x="304800" y="2266787"/>
            <a:ext cx="3962376" cy="2432627"/>
            <a:chOff x="304806" y="2266828"/>
            <a:chExt cx="4266584" cy="2619390"/>
          </a:xfrm>
        </p:grpSpPr>
        <p:cxnSp>
          <p:nvCxnSpPr>
            <p:cNvPr id="624" name="Google Shape;624;p62"/>
            <p:cNvCxnSpPr/>
            <p:nvPr/>
          </p:nvCxnSpPr>
          <p:spPr>
            <a:xfrm rot="10800000">
              <a:off x="742812" y="2266828"/>
              <a:ext cx="0" cy="2293800"/>
            </a:xfrm>
            <a:prstGeom prst="straightConnector1">
              <a:avLst/>
            </a:prstGeom>
            <a:noFill/>
            <a:ln cap="flat" cmpd="sng" w="19050">
              <a:solidFill>
                <a:srgbClr val="7F7F7F"/>
              </a:solidFill>
              <a:prstDash val="solid"/>
              <a:round/>
              <a:headEnd len="sm" w="sm" type="none"/>
              <a:tailEnd len="med" w="med" type="stealth"/>
            </a:ln>
          </p:spPr>
        </p:cxnSp>
        <p:sp>
          <p:nvSpPr>
            <p:cNvPr id="625" name="Google Shape;625;p62"/>
            <p:cNvSpPr txBox="1"/>
            <p:nvPr/>
          </p:nvSpPr>
          <p:spPr>
            <a:xfrm>
              <a:off x="1746890" y="4488418"/>
              <a:ext cx="2824500" cy="39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degree of polynomial d</a:t>
              </a:r>
              <a:endParaRPr baseline="-25000" sz="1800">
                <a:solidFill>
                  <a:schemeClr val="dk1"/>
                </a:solidFill>
                <a:latin typeface="Calibri"/>
                <a:ea typeface="Calibri"/>
                <a:cs typeface="Calibri"/>
                <a:sym typeface="Calibri"/>
              </a:endParaRPr>
            </a:p>
          </p:txBody>
        </p:sp>
        <p:sp>
          <p:nvSpPr>
            <p:cNvPr id="626" name="Google Shape;626;p62"/>
            <p:cNvSpPr txBox="1"/>
            <p:nvPr/>
          </p:nvSpPr>
          <p:spPr>
            <a:xfrm rot="-5400000">
              <a:off x="84606" y="2488506"/>
              <a:ext cx="809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error</a:t>
              </a:r>
              <a:endParaRPr baseline="-25000" sz="1800">
                <a:solidFill>
                  <a:schemeClr val="dk1"/>
                </a:solidFill>
                <a:latin typeface="Calibri"/>
                <a:ea typeface="Calibri"/>
                <a:cs typeface="Calibri"/>
                <a:sym typeface="Calibri"/>
              </a:endParaRPr>
            </a:p>
          </p:txBody>
        </p:sp>
        <p:cxnSp>
          <p:nvCxnSpPr>
            <p:cNvPr id="627" name="Google Shape;627;p62"/>
            <p:cNvCxnSpPr/>
            <p:nvPr/>
          </p:nvCxnSpPr>
          <p:spPr>
            <a:xfrm>
              <a:off x="582539" y="4436028"/>
              <a:ext cx="3672900" cy="0"/>
            </a:xfrm>
            <a:prstGeom prst="straightConnector1">
              <a:avLst/>
            </a:prstGeom>
            <a:noFill/>
            <a:ln cap="flat" cmpd="sng" w="19050">
              <a:solidFill>
                <a:srgbClr val="7F7F7F"/>
              </a:solidFill>
              <a:prstDash val="solid"/>
              <a:round/>
              <a:headEnd len="sm" w="sm" type="none"/>
              <a:tailEnd len="med" w="med" type="stealth"/>
            </a:ln>
          </p:spPr>
        </p:cxnSp>
      </p:grpSp>
      <p:sp>
        <p:nvSpPr>
          <p:cNvPr id="628" name="Google Shape;628;p62"/>
          <p:cNvSpPr txBox="1"/>
          <p:nvPr/>
        </p:nvSpPr>
        <p:spPr>
          <a:xfrm>
            <a:off x="381000" y="761821"/>
            <a:ext cx="8141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Suppose your learning algorithm is performing less well than you were hoping. (             or                  is high.)  Is it a bias problem or a variance problem?</a:t>
            </a:r>
            <a:endParaRPr/>
          </a:p>
        </p:txBody>
      </p:sp>
      <p:pic>
        <p:nvPicPr>
          <p:cNvPr id="629" name="Google Shape;629;p62"/>
          <p:cNvPicPr preferRelativeResize="0"/>
          <p:nvPr/>
        </p:nvPicPr>
        <p:blipFill rotWithShape="1">
          <a:blip r:embed="rId3">
            <a:alphaModFix/>
          </a:blip>
          <a:srcRect b="0" l="0" r="0" t="0"/>
          <a:stretch/>
        </p:blipFill>
        <p:spPr>
          <a:xfrm>
            <a:off x="2796638" y="1227301"/>
            <a:ext cx="758952" cy="306324"/>
          </a:xfrm>
          <a:prstGeom prst="rect">
            <a:avLst/>
          </a:prstGeom>
          <a:noFill/>
          <a:ln>
            <a:noFill/>
          </a:ln>
        </p:spPr>
      </p:pic>
      <p:pic>
        <p:nvPicPr>
          <p:cNvPr id="630" name="Google Shape;630;p62"/>
          <p:cNvPicPr preferRelativeResize="0"/>
          <p:nvPr/>
        </p:nvPicPr>
        <p:blipFill rotWithShape="1">
          <a:blip r:embed="rId4">
            <a:alphaModFix/>
          </a:blip>
          <a:srcRect b="0" l="0" r="0" t="0"/>
          <a:stretch/>
        </p:blipFill>
        <p:spPr>
          <a:xfrm>
            <a:off x="4110153" y="1208823"/>
            <a:ext cx="934974" cy="306324"/>
          </a:xfrm>
          <a:prstGeom prst="rect">
            <a:avLst/>
          </a:prstGeom>
          <a:noFill/>
          <a:ln>
            <a:noFill/>
          </a:ln>
        </p:spPr>
      </p:pic>
      <p:sp>
        <p:nvSpPr>
          <p:cNvPr id="631" name="Google Shape;631;p62"/>
          <p:cNvSpPr/>
          <p:nvPr/>
        </p:nvSpPr>
        <p:spPr>
          <a:xfrm>
            <a:off x="975755" y="2343150"/>
            <a:ext cx="2529445" cy="1781299"/>
          </a:xfrm>
          <a:custGeom>
            <a:rect b="b" l="l" r="r" t="t"/>
            <a:pathLst>
              <a:path extrusionOk="0" h="1781299" w="2529445">
                <a:moveTo>
                  <a:pt x="0" y="0"/>
                </a:moveTo>
                <a:cubicBezTo>
                  <a:pt x="92034" y="587828"/>
                  <a:pt x="184068" y="1175657"/>
                  <a:pt x="605642" y="1472540"/>
                </a:cubicBezTo>
                <a:cubicBezTo>
                  <a:pt x="1027216" y="1769423"/>
                  <a:pt x="1778330" y="1775361"/>
                  <a:pt x="2529445" y="1781299"/>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62"/>
          <p:cNvSpPr/>
          <p:nvPr/>
        </p:nvSpPr>
        <p:spPr>
          <a:xfrm>
            <a:off x="1143001" y="2349310"/>
            <a:ext cx="1600853" cy="1285047"/>
          </a:xfrm>
          <a:custGeom>
            <a:rect b="b" l="l" r="r" t="t"/>
            <a:pathLst>
              <a:path extrusionOk="0" h="1285047" w="1531917">
                <a:moveTo>
                  <a:pt x="0" y="0"/>
                </a:moveTo>
                <a:cubicBezTo>
                  <a:pt x="152399" y="691737"/>
                  <a:pt x="191985" y="961901"/>
                  <a:pt x="332510" y="1151906"/>
                </a:cubicBezTo>
                <a:cubicBezTo>
                  <a:pt x="473035" y="1341911"/>
                  <a:pt x="643247" y="1320140"/>
                  <a:pt x="843148" y="1140031"/>
                </a:cubicBezTo>
                <a:cubicBezTo>
                  <a:pt x="1043049" y="959922"/>
                  <a:pt x="1374569" y="524493"/>
                  <a:pt x="1531917" y="71252"/>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3" name="Google Shape;633;p62"/>
          <p:cNvPicPr preferRelativeResize="0"/>
          <p:nvPr/>
        </p:nvPicPr>
        <p:blipFill rotWithShape="1">
          <a:blip r:embed="rId5">
            <a:alphaModFix/>
          </a:blip>
          <a:srcRect b="0" l="0" r="0" t="0"/>
          <a:stretch/>
        </p:blipFill>
        <p:spPr>
          <a:xfrm>
            <a:off x="2895596" y="2185807"/>
            <a:ext cx="546258" cy="220478"/>
          </a:xfrm>
          <a:prstGeom prst="rect">
            <a:avLst/>
          </a:prstGeom>
          <a:noFill/>
          <a:ln>
            <a:noFill/>
          </a:ln>
        </p:spPr>
      </p:pic>
      <p:pic>
        <p:nvPicPr>
          <p:cNvPr id="634" name="Google Shape;634;p62"/>
          <p:cNvPicPr preferRelativeResize="0"/>
          <p:nvPr/>
        </p:nvPicPr>
        <p:blipFill rotWithShape="1">
          <a:blip r:embed="rId6">
            <a:alphaModFix/>
          </a:blip>
          <a:srcRect b="0" l="0" r="0" t="0"/>
          <a:stretch/>
        </p:blipFill>
        <p:spPr>
          <a:xfrm>
            <a:off x="3194455" y="3565917"/>
            <a:ext cx="844145" cy="234679"/>
          </a:xfrm>
          <a:prstGeom prst="rect">
            <a:avLst/>
          </a:prstGeom>
          <a:noFill/>
          <a:ln>
            <a:noFill/>
          </a:ln>
        </p:spPr>
      </p:pic>
      <p:sp>
        <p:nvSpPr>
          <p:cNvPr id="635" name="Google Shape;635;p62"/>
          <p:cNvSpPr txBox="1"/>
          <p:nvPr/>
        </p:nvSpPr>
        <p:spPr>
          <a:xfrm>
            <a:off x="2805544" y="2343150"/>
            <a:ext cx="1489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400">
                <a:solidFill>
                  <a:schemeClr val="dk1"/>
                </a:solidFill>
                <a:latin typeface="Calibri"/>
                <a:ea typeface="Calibri"/>
                <a:cs typeface="Calibri"/>
                <a:sym typeface="Calibri"/>
              </a:rPr>
              <a:t>(cross validation </a:t>
            </a:r>
            <a:endParaRPr/>
          </a:p>
          <a:p>
            <a:pPr indent="0" lvl="0" marL="0" marR="0" rtl="0" algn="l">
              <a:spcBef>
                <a:spcPts val="0"/>
              </a:spcBef>
              <a:spcAft>
                <a:spcPts val="0"/>
              </a:spcAft>
              <a:buNone/>
            </a:pPr>
            <a:r>
              <a:rPr lang="ru" sz="1400">
                <a:solidFill>
                  <a:schemeClr val="dk1"/>
                </a:solidFill>
                <a:latin typeface="Calibri"/>
                <a:ea typeface="Calibri"/>
                <a:cs typeface="Calibri"/>
                <a:sym typeface="Calibri"/>
              </a:rPr>
              <a:t>error)</a:t>
            </a:r>
            <a:endParaRPr/>
          </a:p>
        </p:txBody>
      </p:sp>
      <p:sp>
        <p:nvSpPr>
          <p:cNvPr id="636" name="Google Shape;636;p62"/>
          <p:cNvSpPr txBox="1"/>
          <p:nvPr/>
        </p:nvSpPr>
        <p:spPr>
          <a:xfrm>
            <a:off x="3048000" y="3714750"/>
            <a:ext cx="1632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400">
                <a:solidFill>
                  <a:schemeClr val="dk1"/>
                </a:solidFill>
                <a:latin typeface="Calibri"/>
                <a:ea typeface="Calibri"/>
                <a:cs typeface="Calibri"/>
                <a:sym typeface="Calibri"/>
              </a:rPr>
              <a:t>(training error)</a:t>
            </a:r>
            <a:endParaRPr/>
          </a:p>
        </p:txBody>
      </p:sp>
      <p:sp>
        <p:nvSpPr>
          <p:cNvPr id="637" name="Google Shape;637;p62"/>
          <p:cNvSpPr txBox="1"/>
          <p:nvPr/>
        </p:nvSpPr>
        <p:spPr>
          <a:xfrm>
            <a:off x="4679874" y="1902484"/>
            <a:ext cx="4006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Bias (underfit):</a:t>
            </a:r>
            <a:endParaRPr sz="2400">
              <a:solidFill>
                <a:schemeClr val="dk1"/>
              </a:solidFill>
              <a:latin typeface="Calibri"/>
              <a:ea typeface="Calibri"/>
              <a:cs typeface="Calibri"/>
              <a:sym typeface="Calibri"/>
            </a:endParaRPr>
          </a:p>
        </p:txBody>
      </p:sp>
      <p:sp>
        <p:nvSpPr>
          <p:cNvPr id="638" name="Google Shape;638;p62"/>
          <p:cNvSpPr txBox="1"/>
          <p:nvPr/>
        </p:nvSpPr>
        <p:spPr>
          <a:xfrm>
            <a:off x="4671950" y="3257550"/>
            <a:ext cx="4006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Variance (overfit):</a:t>
            </a:r>
            <a:endParaRPr sz="24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3"/>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Choosing the regularization parameter </a:t>
            </a:r>
            <a:endParaRPr b="1" sz="2400">
              <a:solidFill>
                <a:schemeClr val="dk1"/>
              </a:solidFill>
              <a:latin typeface="Calibri"/>
              <a:ea typeface="Calibri"/>
              <a:cs typeface="Calibri"/>
              <a:sym typeface="Calibri"/>
            </a:endParaRPr>
          </a:p>
        </p:txBody>
      </p:sp>
      <p:pic>
        <p:nvPicPr>
          <p:cNvPr id="644" name="Google Shape;644;p63"/>
          <p:cNvPicPr preferRelativeResize="0"/>
          <p:nvPr/>
        </p:nvPicPr>
        <p:blipFill rotWithShape="1">
          <a:blip r:embed="rId3">
            <a:alphaModFix/>
          </a:blip>
          <a:srcRect b="0" l="0" r="0" t="0"/>
          <a:stretch/>
        </p:blipFill>
        <p:spPr>
          <a:xfrm>
            <a:off x="5410200" y="409140"/>
            <a:ext cx="150876" cy="214884"/>
          </a:xfrm>
          <a:prstGeom prst="rect">
            <a:avLst/>
          </a:prstGeom>
          <a:noFill/>
          <a:ln>
            <a:noFill/>
          </a:ln>
        </p:spPr>
      </p:pic>
      <p:pic>
        <p:nvPicPr>
          <p:cNvPr id="645" name="Google Shape;645;p63"/>
          <p:cNvPicPr preferRelativeResize="0"/>
          <p:nvPr/>
        </p:nvPicPr>
        <p:blipFill rotWithShape="1">
          <a:blip r:embed="rId4">
            <a:alphaModFix/>
          </a:blip>
          <a:srcRect b="0" l="0" r="0" t="0"/>
          <a:stretch/>
        </p:blipFill>
        <p:spPr>
          <a:xfrm>
            <a:off x="546682" y="904782"/>
            <a:ext cx="5072634" cy="331470"/>
          </a:xfrm>
          <a:prstGeom prst="rect">
            <a:avLst/>
          </a:prstGeom>
          <a:noFill/>
          <a:ln>
            <a:noFill/>
          </a:ln>
        </p:spPr>
      </p:pic>
      <p:pic>
        <p:nvPicPr>
          <p:cNvPr id="646" name="Google Shape;646;p63"/>
          <p:cNvPicPr preferRelativeResize="0"/>
          <p:nvPr/>
        </p:nvPicPr>
        <p:blipFill rotWithShape="1">
          <a:blip r:embed="rId5">
            <a:alphaModFix/>
          </a:blip>
          <a:srcRect b="0" l="0" r="0" t="0"/>
          <a:stretch/>
        </p:blipFill>
        <p:spPr>
          <a:xfrm>
            <a:off x="533400" y="1325976"/>
            <a:ext cx="5285817" cy="793080"/>
          </a:xfrm>
          <a:prstGeom prst="rect">
            <a:avLst/>
          </a:prstGeom>
          <a:noFill/>
          <a:ln>
            <a:noFill/>
          </a:ln>
        </p:spPr>
      </p:pic>
      <p:pic>
        <p:nvPicPr>
          <p:cNvPr id="647" name="Google Shape;647;p63"/>
          <p:cNvPicPr preferRelativeResize="0"/>
          <p:nvPr/>
        </p:nvPicPr>
        <p:blipFill rotWithShape="1">
          <a:blip r:embed="rId6">
            <a:alphaModFix/>
          </a:blip>
          <a:srcRect b="0" l="0" r="0" t="0"/>
          <a:stretch/>
        </p:blipFill>
        <p:spPr>
          <a:xfrm>
            <a:off x="498764" y="2068021"/>
            <a:ext cx="4363975" cy="787159"/>
          </a:xfrm>
          <a:prstGeom prst="rect">
            <a:avLst/>
          </a:prstGeom>
          <a:noFill/>
          <a:ln>
            <a:noFill/>
          </a:ln>
        </p:spPr>
      </p:pic>
      <p:pic>
        <p:nvPicPr>
          <p:cNvPr id="648" name="Google Shape;648;p63"/>
          <p:cNvPicPr preferRelativeResize="0"/>
          <p:nvPr/>
        </p:nvPicPr>
        <p:blipFill rotWithShape="1">
          <a:blip r:embed="rId7">
            <a:alphaModFix/>
          </a:blip>
          <a:srcRect b="0" l="0" r="0" t="0"/>
          <a:stretch/>
        </p:blipFill>
        <p:spPr>
          <a:xfrm>
            <a:off x="496785" y="3028950"/>
            <a:ext cx="4264499" cy="791484"/>
          </a:xfrm>
          <a:prstGeom prst="rect">
            <a:avLst/>
          </a:prstGeom>
          <a:noFill/>
          <a:ln>
            <a:noFill/>
          </a:ln>
        </p:spPr>
      </p:pic>
      <p:pic>
        <p:nvPicPr>
          <p:cNvPr id="649" name="Google Shape;649;p63"/>
          <p:cNvPicPr preferRelativeResize="0"/>
          <p:nvPr/>
        </p:nvPicPr>
        <p:blipFill rotWithShape="1">
          <a:blip r:embed="rId8">
            <a:alphaModFix/>
          </a:blip>
          <a:srcRect b="0" l="0" r="0" t="0"/>
          <a:stretch/>
        </p:blipFill>
        <p:spPr>
          <a:xfrm>
            <a:off x="485002" y="3943350"/>
            <a:ext cx="4986783" cy="7914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9"/>
          <p:cNvPicPr preferRelativeResize="0"/>
          <p:nvPr/>
        </p:nvPicPr>
        <p:blipFill rotWithShape="1">
          <a:blip r:embed="rId3">
            <a:alphaModFix/>
          </a:blip>
          <a:srcRect b="22584" l="13330" r="14690" t="9327"/>
          <a:stretch/>
        </p:blipFill>
        <p:spPr>
          <a:xfrm>
            <a:off x="696913" y="445025"/>
            <a:ext cx="7750166" cy="412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nvSpPr>
        <p:spPr>
          <a:xfrm>
            <a:off x="381000" y="1875294"/>
            <a:ext cx="7315200" cy="26778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Calibri"/>
              <a:buAutoNum type="arabicPeriod"/>
            </a:pPr>
            <a:r>
              <a:rPr lang="ru" sz="2400">
                <a:solidFill>
                  <a:schemeClr val="dk1"/>
                </a:solidFill>
                <a:latin typeface="Calibri"/>
                <a:ea typeface="Calibri"/>
                <a:cs typeface="Calibri"/>
                <a:sym typeface="Calibri"/>
              </a:rPr>
              <a:t>Try</a:t>
            </a:r>
            <a:endParaRPr/>
          </a:p>
          <a:p>
            <a:pPr indent="-457200" lvl="0" marL="457200" marR="0" rtl="0" algn="l">
              <a:spcBef>
                <a:spcPts val="0"/>
              </a:spcBef>
              <a:spcAft>
                <a:spcPts val="0"/>
              </a:spcAft>
              <a:buClr>
                <a:schemeClr val="dk1"/>
              </a:buClr>
              <a:buSzPts val="2400"/>
              <a:buFont typeface="Calibri"/>
              <a:buAutoNum type="arabicPeriod"/>
            </a:pPr>
            <a:r>
              <a:rPr lang="ru" sz="2400">
                <a:solidFill>
                  <a:schemeClr val="dk1"/>
                </a:solidFill>
                <a:latin typeface="Calibri"/>
                <a:ea typeface="Calibri"/>
                <a:cs typeface="Calibri"/>
                <a:sym typeface="Calibri"/>
              </a:rPr>
              <a:t>Try</a:t>
            </a:r>
            <a:endParaRPr/>
          </a:p>
          <a:p>
            <a:pPr indent="-457200" lvl="0" marL="457200" marR="0" rtl="0" algn="l">
              <a:spcBef>
                <a:spcPts val="0"/>
              </a:spcBef>
              <a:spcAft>
                <a:spcPts val="0"/>
              </a:spcAft>
              <a:buClr>
                <a:schemeClr val="dk1"/>
              </a:buClr>
              <a:buSzPts val="2400"/>
              <a:buFont typeface="Calibri"/>
              <a:buAutoNum type="arabicPeriod"/>
            </a:pPr>
            <a:r>
              <a:rPr lang="ru" sz="2400">
                <a:solidFill>
                  <a:schemeClr val="dk1"/>
                </a:solidFill>
                <a:latin typeface="Calibri"/>
                <a:ea typeface="Calibri"/>
                <a:cs typeface="Calibri"/>
                <a:sym typeface="Calibri"/>
              </a:rPr>
              <a:t>Try</a:t>
            </a:r>
            <a:endParaRPr/>
          </a:p>
          <a:p>
            <a:pPr indent="-457200" lvl="0" marL="457200" marR="0" rtl="0" algn="l">
              <a:spcBef>
                <a:spcPts val="0"/>
              </a:spcBef>
              <a:spcAft>
                <a:spcPts val="0"/>
              </a:spcAft>
              <a:buClr>
                <a:schemeClr val="dk1"/>
              </a:buClr>
              <a:buSzPts val="2400"/>
              <a:buFont typeface="Calibri"/>
              <a:buAutoNum type="arabicPeriod"/>
            </a:pPr>
            <a:r>
              <a:rPr lang="ru" sz="2400">
                <a:solidFill>
                  <a:schemeClr val="dk1"/>
                </a:solidFill>
                <a:latin typeface="Calibri"/>
                <a:ea typeface="Calibri"/>
                <a:cs typeface="Calibri"/>
                <a:sym typeface="Calibri"/>
              </a:rPr>
              <a:t>Try</a:t>
            </a:r>
            <a:endParaRPr/>
          </a:p>
          <a:p>
            <a:pPr indent="-457200" lvl="0" marL="457200" marR="0" rtl="0" algn="l">
              <a:spcBef>
                <a:spcPts val="0"/>
              </a:spcBef>
              <a:spcAft>
                <a:spcPts val="0"/>
              </a:spcAft>
              <a:buClr>
                <a:schemeClr val="dk1"/>
              </a:buClr>
              <a:buSzPts val="2400"/>
              <a:buFont typeface="Calibri"/>
              <a:buAutoNum type="arabicPeriod"/>
            </a:pPr>
            <a:r>
              <a:rPr lang="ru" sz="2400">
                <a:solidFill>
                  <a:schemeClr val="dk1"/>
                </a:solidFill>
                <a:latin typeface="Calibri"/>
                <a:ea typeface="Calibri"/>
                <a:cs typeface="Calibri"/>
                <a:sym typeface="Calibri"/>
              </a:rPr>
              <a:t>Try</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startAt="12"/>
            </a:pPr>
            <a:r>
              <a:rPr lang="ru" sz="2400">
                <a:solidFill>
                  <a:schemeClr val="dk1"/>
                </a:solidFill>
                <a:latin typeface="Calibri"/>
                <a:ea typeface="Calibri"/>
                <a:cs typeface="Calibri"/>
                <a:sym typeface="Calibri"/>
              </a:rPr>
              <a:t>Try</a:t>
            </a:r>
            <a:endParaRPr/>
          </a:p>
        </p:txBody>
      </p:sp>
      <p:sp>
        <p:nvSpPr>
          <p:cNvPr id="655" name="Google Shape;655;p64"/>
          <p:cNvSpPr txBox="1"/>
          <p:nvPr/>
        </p:nvSpPr>
        <p:spPr>
          <a:xfrm>
            <a:off x="381000" y="8191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Model:</a:t>
            </a:r>
            <a:endParaRPr/>
          </a:p>
        </p:txBody>
      </p:sp>
      <p:pic>
        <p:nvPicPr>
          <p:cNvPr id="656" name="Google Shape;656;p64"/>
          <p:cNvPicPr preferRelativeResize="0"/>
          <p:nvPr/>
        </p:nvPicPr>
        <p:blipFill rotWithShape="1">
          <a:blip r:embed="rId3">
            <a:alphaModFix/>
          </a:blip>
          <a:srcRect b="0" l="0" r="0" t="0"/>
          <a:stretch/>
        </p:blipFill>
        <p:spPr>
          <a:xfrm>
            <a:off x="1528370" y="906764"/>
            <a:ext cx="4241219" cy="277142"/>
          </a:xfrm>
          <a:prstGeom prst="rect">
            <a:avLst/>
          </a:prstGeom>
          <a:noFill/>
          <a:ln>
            <a:noFill/>
          </a:ln>
        </p:spPr>
      </p:pic>
      <p:pic>
        <p:nvPicPr>
          <p:cNvPr id="657" name="Google Shape;657;p64"/>
          <p:cNvPicPr preferRelativeResize="0"/>
          <p:nvPr/>
        </p:nvPicPr>
        <p:blipFill rotWithShape="1">
          <a:blip r:embed="rId4">
            <a:alphaModFix/>
          </a:blip>
          <a:srcRect b="0" l="0" r="0" t="0"/>
          <a:stretch/>
        </p:blipFill>
        <p:spPr>
          <a:xfrm>
            <a:off x="1447800" y="2038350"/>
            <a:ext cx="590550" cy="182880"/>
          </a:xfrm>
          <a:prstGeom prst="rect">
            <a:avLst/>
          </a:prstGeom>
          <a:noFill/>
          <a:ln>
            <a:noFill/>
          </a:ln>
        </p:spPr>
      </p:pic>
      <p:sp>
        <p:nvSpPr>
          <p:cNvPr id="658" name="Google Shape;658;p64"/>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Choosing the regularization parameter </a:t>
            </a:r>
            <a:endParaRPr b="1" sz="2400">
              <a:solidFill>
                <a:schemeClr val="dk1"/>
              </a:solidFill>
              <a:latin typeface="Calibri"/>
              <a:ea typeface="Calibri"/>
              <a:cs typeface="Calibri"/>
              <a:sym typeface="Calibri"/>
            </a:endParaRPr>
          </a:p>
        </p:txBody>
      </p:sp>
      <p:pic>
        <p:nvPicPr>
          <p:cNvPr id="659" name="Google Shape;659;p64"/>
          <p:cNvPicPr preferRelativeResize="0"/>
          <p:nvPr/>
        </p:nvPicPr>
        <p:blipFill rotWithShape="1">
          <a:blip r:embed="rId5">
            <a:alphaModFix/>
          </a:blip>
          <a:srcRect b="0" l="0" r="0" t="0"/>
          <a:stretch/>
        </p:blipFill>
        <p:spPr>
          <a:xfrm>
            <a:off x="5410200" y="409140"/>
            <a:ext cx="150876" cy="214884"/>
          </a:xfrm>
          <a:prstGeom prst="rect">
            <a:avLst/>
          </a:prstGeom>
          <a:noFill/>
          <a:ln>
            <a:noFill/>
          </a:ln>
        </p:spPr>
      </p:pic>
      <p:pic>
        <p:nvPicPr>
          <p:cNvPr id="660" name="Google Shape;660;p64"/>
          <p:cNvPicPr preferRelativeResize="0"/>
          <p:nvPr/>
        </p:nvPicPr>
        <p:blipFill rotWithShape="1">
          <a:blip r:embed="rId6">
            <a:alphaModFix/>
          </a:blip>
          <a:srcRect b="0" l="0" r="0" t="0"/>
          <a:stretch/>
        </p:blipFill>
        <p:spPr>
          <a:xfrm>
            <a:off x="1447800" y="2419350"/>
            <a:ext cx="901065" cy="182880"/>
          </a:xfrm>
          <a:prstGeom prst="rect">
            <a:avLst/>
          </a:prstGeom>
          <a:noFill/>
          <a:ln>
            <a:noFill/>
          </a:ln>
        </p:spPr>
      </p:pic>
      <p:pic>
        <p:nvPicPr>
          <p:cNvPr id="661" name="Google Shape;661;p64"/>
          <p:cNvPicPr preferRelativeResize="0"/>
          <p:nvPr/>
        </p:nvPicPr>
        <p:blipFill rotWithShape="1">
          <a:blip r:embed="rId7">
            <a:alphaModFix/>
          </a:blip>
          <a:srcRect b="0" l="0" r="0" t="0"/>
          <a:stretch/>
        </p:blipFill>
        <p:spPr>
          <a:xfrm>
            <a:off x="1440180" y="2784448"/>
            <a:ext cx="908685" cy="182880"/>
          </a:xfrm>
          <a:prstGeom prst="rect">
            <a:avLst/>
          </a:prstGeom>
          <a:noFill/>
          <a:ln>
            <a:noFill/>
          </a:ln>
        </p:spPr>
      </p:pic>
      <p:pic>
        <p:nvPicPr>
          <p:cNvPr id="662" name="Google Shape;662;p64"/>
          <p:cNvPicPr preferRelativeResize="0"/>
          <p:nvPr/>
        </p:nvPicPr>
        <p:blipFill rotWithShape="1">
          <a:blip r:embed="rId8">
            <a:alphaModFix/>
          </a:blip>
          <a:srcRect b="0" l="0" r="0" t="0"/>
          <a:stretch/>
        </p:blipFill>
        <p:spPr>
          <a:xfrm>
            <a:off x="1447800" y="3150870"/>
            <a:ext cx="914400" cy="182880"/>
          </a:xfrm>
          <a:prstGeom prst="rect">
            <a:avLst/>
          </a:prstGeom>
          <a:noFill/>
          <a:ln>
            <a:noFill/>
          </a:ln>
        </p:spPr>
      </p:pic>
      <p:pic>
        <p:nvPicPr>
          <p:cNvPr id="663" name="Google Shape;663;p64"/>
          <p:cNvPicPr preferRelativeResize="0"/>
          <p:nvPr/>
        </p:nvPicPr>
        <p:blipFill rotWithShape="1">
          <a:blip r:embed="rId9">
            <a:alphaModFix/>
          </a:blip>
          <a:srcRect b="0" l="0" r="0" t="0"/>
          <a:stretch/>
        </p:blipFill>
        <p:spPr>
          <a:xfrm>
            <a:off x="1451610" y="3500066"/>
            <a:ext cx="910590" cy="182880"/>
          </a:xfrm>
          <a:prstGeom prst="rect">
            <a:avLst/>
          </a:prstGeom>
          <a:noFill/>
          <a:ln>
            <a:noFill/>
          </a:ln>
        </p:spPr>
      </p:pic>
      <p:pic>
        <p:nvPicPr>
          <p:cNvPr id="664" name="Google Shape;664;p64"/>
          <p:cNvPicPr preferRelativeResize="0"/>
          <p:nvPr/>
        </p:nvPicPr>
        <p:blipFill rotWithShape="1">
          <a:blip r:embed="rId10">
            <a:alphaModFix/>
          </a:blip>
          <a:srcRect b="0" l="0" r="0" t="0"/>
          <a:stretch/>
        </p:blipFill>
        <p:spPr>
          <a:xfrm>
            <a:off x="1451610" y="4232248"/>
            <a:ext cx="716280" cy="182880"/>
          </a:xfrm>
          <a:prstGeom prst="rect">
            <a:avLst/>
          </a:prstGeom>
          <a:noFill/>
          <a:ln>
            <a:noFill/>
          </a:ln>
        </p:spPr>
      </p:pic>
      <p:pic>
        <p:nvPicPr>
          <p:cNvPr id="665" name="Google Shape;665;p64"/>
          <p:cNvPicPr preferRelativeResize="0"/>
          <p:nvPr/>
        </p:nvPicPr>
        <p:blipFill rotWithShape="1">
          <a:blip r:embed="rId11">
            <a:alphaModFix/>
          </a:blip>
          <a:srcRect b="0" l="0" r="0" t="0"/>
          <a:stretch/>
        </p:blipFill>
        <p:spPr>
          <a:xfrm>
            <a:off x="1143000" y="3867150"/>
            <a:ext cx="28575" cy="230505"/>
          </a:xfrm>
          <a:prstGeom prst="rect">
            <a:avLst/>
          </a:prstGeom>
          <a:noFill/>
          <a:ln>
            <a:noFill/>
          </a:ln>
        </p:spPr>
      </p:pic>
      <p:sp>
        <p:nvSpPr>
          <p:cNvPr id="666" name="Google Shape;666;p64"/>
          <p:cNvSpPr txBox="1"/>
          <p:nvPr/>
        </p:nvSpPr>
        <p:spPr>
          <a:xfrm>
            <a:off x="2477386" y="4552950"/>
            <a:ext cx="6278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Pick (say)       .  Test error.</a:t>
            </a:r>
            <a:endParaRPr/>
          </a:p>
        </p:txBody>
      </p:sp>
      <p:pic>
        <p:nvPicPr>
          <p:cNvPr id="667" name="Google Shape;667;p64"/>
          <p:cNvPicPr preferRelativeResize="0"/>
          <p:nvPr/>
        </p:nvPicPr>
        <p:blipFill rotWithShape="1">
          <a:blip r:embed="rId12">
            <a:alphaModFix/>
          </a:blip>
          <a:srcRect b="0" l="0" r="0" t="0"/>
          <a:stretch/>
        </p:blipFill>
        <p:spPr>
          <a:xfrm>
            <a:off x="1527809" y="1215166"/>
            <a:ext cx="4470726" cy="670784"/>
          </a:xfrm>
          <a:prstGeom prst="rect">
            <a:avLst/>
          </a:prstGeom>
          <a:noFill/>
          <a:ln>
            <a:noFill/>
          </a:ln>
        </p:spPr>
      </p:pic>
      <p:pic>
        <p:nvPicPr>
          <p:cNvPr id="668" name="Google Shape;668;p64"/>
          <p:cNvPicPr preferRelativeResize="0"/>
          <p:nvPr/>
        </p:nvPicPr>
        <p:blipFill rotWithShape="1">
          <a:blip r:embed="rId13">
            <a:alphaModFix/>
          </a:blip>
          <a:srcRect b="0" l="0" r="0" t="0"/>
          <a:stretch/>
        </p:blipFill>
        <p:spPr>
          <a:xfrm>
            <a:off x="3810000" y="4668529"/>
            <a:ext cx="356235" cy="23050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5"/>
          <p:cNvSpPr txBox="1"/>
          <p:nvPr/>
        </p:nvSpPr>
        <p:spPr>
          <a:xfrm>
            <a:off x="381000" y="285750"/>
            <a:ext cx="7924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Bias/variance as a function of the regularization parameter</a:t>
            </a:r>
            <a:endParaRPr b="1" sz="2400">
              <a:solidFill>
                <a:schemeClr val="dk1"/>
              </a:solidFill>
              <a:latin typeface="Calibri"/>
              <a:ea typeface="Calibri"/>
              <a:cs typeface="Calibri"/>
              <a:sym typeface="Calibri"/>
            </a:endParaRPr>
          </a:p>
        </p:txBody>
      </p:sp>
      <p:pic>
        <p:nvPicPr>
          <p:cNvPr id="674" name="Google Shape;674;p65"/>
          <p:cNvPicPr preferRelativeResize="0"/>
          <p:nvPr/>
        </p:nvPicPr>
        <p:blipFill rotWithShape="1">
          <a:blip r:embed="rId3">
            <a:alphaModFix/>
          </a:blip>
          <a:srcRect b="0" l="0" r="0" t="0"/>
          <a:stretch/>
        </p:blipFill>
        <p:spPr>
          <a:xfrm>
            <a:off x="8078724" y="409140"/>
            <a:ext cx="150876" cy="214884"/>
          </a:xfrm>
          <a:prstGeom prst="rect">
            <a:avLst/>
          </a:prstGeom>
          <a:noFill/>
          <a:ln>
            <a:noFill/>
          </a:ln>
        </p:spPr>
      </p:pic>
      <p:pic>
        <p:nvPicPr>
          <p:cNvPr id="675" name="Google Shape;675;p65"/>
          <p:cNvPicPr preferRelativeResize="0"/>
          <p:nvPr/>
        </p:nvPicPr>
        <p:blipFill rotWithShape="1">
          <a:blip r:embed="rId4">
            <a:alphaModFix/>
          </a:blip>
          <a:srcRect b="0" l="0" r="0" t="0"/>
          <a:stretch/>
        </p:blipFill>
        <p:spPr>
          <a:xfrm>
            <a:off x="352647" y="2429255"/>
            <a:ext cx="3781263" cy="682052"/>
          </a:xfrm>
          <a:prstGeom prst="rect">
            <a:avLst/>
          </a:prstGeom>
          <a:noFill/>
          <a:ln>
            <a:noFill/>
          </a:ln>
        </p:spPr>
      </p:pic>
      <p:pic>
        <p:nvPicPr>
          <p:cNvPr id="676" name="Google Shape;676;p65"/>
          <p:cNvPicPr preferRelativeResize="0"/>
          <p:nvPr/>
        </p:nvPicPr>
        <p:blipFill rotWithShape="1">
          <a:blip r:embed="rId5">
            <a:alphaModFix/>
          </a:blip>
          <a:srcRect b="0" l="0" r="0" t="0"/>
          <a:stretch/>
        </p:blipFill>
        <p:spPr>
          <a:xfrm>
            <a:off x="352647" y="3141298"/>
            <a:ext cx="3695070" cy="685800"/>
          </a:xfrm>
          <a:prstGeom prst="rect">
            <a:avLst/>
          </a:prstGeom>
          <a:noFill/>
          <a:ln>
            <a:noFill/>
          </a:ln>
        </p:spPr>
      </p:pic>
      <p:pic>
        <p:nvPicPr>
          <p:cNvPr id="677" name="Google Shape;677;p65"/>
          <p:cNvPicPr preferRelativeResize="0"/>
          <p:nvPr/>
        </p:nvPicPr>
        <p:blipFill rotWithShape="1">
          <a:blip r:embed="rId6">
            <a:alphaModFix/>
          </a:blip>
          <a:srcRect b="0" l="0" r="0" t="0"/>
          <a:stretch/>
        </p:blipFill>
        <p:spPr>
          <a:xfrm>
            <a:off x="331382" y="1733550"/>
            <a:ext cx="4636819" cy="695705"/>
          </a:xfrm>
          <a:prstGeom prst="rect">
            <a:avLst/>
          </a:prstGeom>
          <a:noFill/>
          <a:ln>
            <a:noFill/>
          </a:ln>
        </p:spPr>
      </p:pic>
      <p:cxnSp>
        <p:nvCxnSpPr>
          <p:cNvPr id="678" name="Google Shape;678;p65"/>
          <p:cNvCxnSpPr/>
          <p:nvPr/>
        </p:nvCxnSpPr>
        <p:spPr>
          <a:xfrm rot="10800000">
            <a:off x="5486400" y="1224450"/>
            <a:ext cx="0" cy="3328500"/>
          </a:xfrm>
          <a:prstGeom prst="straightConnector1">
            <a:avLst/>
          </a:prstGeom>
          <a:noFill/>
          <a:ln cap="flat" cmpd="sng" w="19050">
            <a:solidFill>
              <a:srgbClr val="7F7F7F"/>
            </a:solidFill>
            <a:prstDash val="solid"/>
            <a:round/>
            <a:headEnd len="sm" w="sm" type="none"/>
            <a:tailEnd len="med" w="med" type="stealth"/>
          </a:ln>
        </p:spPr>
      </p:cxnSp>
      <p:cxnSp>
        <p:nvCxnSpPr>
          <p:cNvPr id="679" name="Google Shape;679;p65"/>
          <p:cNvCxnSpPr/>
          <p:nvPr/>
        </p:nvCxnSpPr>
        <p:spPr>
          <a:xfrm>
            <a:off x="5289699" y="4359828"/>
            <a:ext cx="3429000" cy="0"/>
          </a:xfrm>
          <a:prstGeom prst="straightConnector1">
            <a:avLst/>
          </a:prstGeom>
          <a:noFill/>
          <a:ln cap="flat" cmpd="sng" w="19050">
            <a:solidFill>
              <a:srgbClr val="7F7F7F"/>
            </a:solidFill>
            <a:prstDash val="solid"/>
            <a:round/>
            <a:headEnd len="sm" w="sm" type="none"/>
            <a:tailEnd len="med" w="med" type="stealth"/>
          </a:ln>
        </p:spPr>
      </p:cxnSp>
      <p:pic>
        <p:nvPicPr>
          <p:cNvPr id="680" name="Google Shape;680;p65"/>
          <p:cNvPicPr preferRelativeResize="0"/>
          <p:nvPr/>
        </p:nvPicPr>
        <p:blipFill rotWithShape="1">
          <a:blip r:embed="rId3">
            <a:alphaModFix/>
          </a:blip>
          <a:srcRect b="0" l="0" r="0" t="0"/>
          <a:stretch/>
        </p:blipFill>
        <p:spPr>
          <a:xfrm>
            <a:off x="7010400" y="4490466"/>
            <a:ext cx="150876" cy="214884"/>
          </a:xfrm>
          <a:prstGeom prst="rect">
            <a:avLst/>
          </a:prstGeom>
          <a:noFill/>
          <a:ln>
            <a:noFill/>
          </a:ln>
        </p:spPr>
      </p:pic>
      <p:pic>
        <p:nvPicPr>
          <p:cNvPr id="681" name="Google Shape;681;p65"/>
          <p:cNvPicPr preferRelativeResize="0"/>
          <p:nvPr/>
        </p:nvPicPr>
        <p:blipFill rotWithShape="1">
          <a:blip r:embed="rId7">
            <a:alphaModFix/>
          </a:blip>
          <a:srcRect b="25593" l="29287" r="46004" t="47229"/>
          <a:stretch/>
        </p:blipFill>
        <p:spPr>
          <a:xfrm>
            <a:off x="5619500" y="1646325"/>
            <a:ext cx="3524501" cy="218078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6"/>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688" name="Google Shape;688;p66"/>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689" name="Google Shape;689;p66"/>
          <p:cNvSpPr txBox="1"/>
          <p:nvPr>
            <p:ph idx="4294967295" type="ctrTitle"/>
          </p:nvPr>
        </p:nvSpPr>
        <p:spPr>
          <a:xfrm>
            <a:off x="4191000" y="1809750"/>
            <a:ext cx="48006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4400"/>
              <a:buFont typeface="Calibri"/>
              <a:buNone/>
            </a:pPr>
            <a:r>
              <a:rPr lang="ru">
                <a:solidFill>
                  <a:srgbClr val="3F3F3F"/>
                </a:solidFill>
              </a:rPr>
              <a:t>Кривые обучения</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690" name="Google Shape;690;p66"/>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691" name="Google Shape;691;p66"/>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nvSpPr>
        <p:spPr>
          <a:xfrm>
            <a:off x="381000" y="285750"/>
            <a:ext cx="4267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Learning curves</a:t>
            </a:r>
            <a:endParaRPr b="1" sz="2400">
              <a:solidFill>
                <a:schemeClr val="dk1"/>
              </a:solidFill>
              <a:latin typeface="Calibri"/>
              <a:ea typeface="Calibri"/>
              <a:cs typeface="Calibri"/>
              <a:sym typeface="Calibri"/>
            </a:endParaRPr>
          </a:p>
        </p:txBody>
      </p:sp>
      <p:cxnSp>
        <p:nvCxnSpPr>
          <p:cNvPr id="697" name="Google Shape;697;p67"/>
          <p:cNvCxnSpPr/>
          <p:nvPr/>
        </p:nvCxnSpPr>
        <p:spPr>
          <a:xfrm flipH="1" rot="10800000">
            <a:off x="5698675" y="668881"/>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698" name="Google Shape;698;p67"/>
          <p:cNvCxnSpPr/>
          <p:nvPr/>
        </p:nvCxnSpPr>
        <p:spPr>
          <a:xfrm>
            <a:off x="5562600" y="1540516"/>
            <a:ext cx="1363500" cy="0"/>
          </a:xfrm>
          <a:prstGeom prst="straightConnector1">
            <a:avLst/>
          </a:prstGeom>
          <a:noFill/>
          <a:ln cap="flat" cmpd="sng" w="19050">
            <a:solidFill>
              <a:srgbClr val="7F7F7F"/>
            </a:solidFill>
            <a:prstDash val="solid"/>
            <a:round/>
            <a:headEnd len="sm" w="sm" type="none"/>
            <a:tailEnd len="med" w="med" type="stealth"/>
          </a:ln>
        </p:spPr>
      </p:cxnSp>
      <p:sp>
        <p:nvSpPr>
          <p:cNvPr id="699" name="Google Shape;699;p67"/>
          <p:cNvSpPr/>
          <p:nvPr/>
        </p:nvSpPr>
        <p:spPr>
          <a:xfrm rot="2738452">
            <a:off x="6650983" y="932600"/>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67"/>
          <p:cNvSpPr/>
          <p:nvPr/>
        </p:nvSpPr>
        <p:spPr>
          <a:xfrm rot="2738452">
            <a:off x="8106918" y="95219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67"/>
          <p:cNvSpPr/>
          <p:nvPr/>
        </p:nvSpPr>
        <p:spPr>
          <a:xfrm rot="2738452">
            <a:off x="7815290" y="99652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67"/>
          <p:cNvSpPr/>
          <p:nvPr/>
        </p:nvSpPr>
        <p:spPr>
          <a:xfrm rot="2738452">
            <a:off x="6638751" y="201180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67"/>
          <p:cNvSpPr/>
          <p:nvPr/>
        </p:nvSpPr>
        <p:spPr>
          <a:xfrm rot="2738452">
            <a:off x="6347123" y="2056128"/>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67"/>
          <p:cNvSpPr/>
          <p:nvPr/>
        </p:nvSpPr>
        <p:spPr>
          <a:xfrm rot="2738452">
            <a:off x="5826400" y="245411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67"/>
          <p:cNvSpPr/>
          <p:nvPr/>
        </p:nvSpPr>
        <p:spPr>
          <a:xfrm rot="2738452">
            <a:off x="8115003" y="200116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67"/>
          <p:cNvSpPr/>
          <p:nvPr/>
        </p:nvSpPr>
        <p:spPr>
          <a:xfrm rot="2738452">
            <a:off x="7823375" y="2045495"/>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67"/>
          <p:cNvSpPr/>
          <p:nvPr/>
        </p:nvSpPr>
        <p:spPr>
          <a:xfrm rot="2738452">
            <a:off x="7302651" y="2443483"/>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67"/>
          <p:cNvSpPr/>
          <p:nvPr/>
        </p:nvSpPr>
        <p:spPr>
          <a:xfrm rot="2738452">
            <a:off x="7520618" y="213112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9" name="Google Shape;709;p67"/>
          <p:cNvPicPr preferRelativeResize="0"/>
          <p:nvPr/>
        </p:nvPicPr>
        <p:blipFill rotWithShape="1">
          <a:blip r:embed="rId3">
            <a:alphaModFix/>
          </a:blip>
          <a:srcRect b="0" l="0" r="0" t="0"/>
          <a:stretch/>
        </p:blipFill>
        <p:spPr>
          <a:xfrm>
            <a:off x="5715000" y="242932"/>
            <a:ext cx="2621280" cy="274320"/>
          </a:xfrm>
          <a:prstGeom prst="rect">
            <a:avLst/>
          </a:prstGeom>
          <a:noFill/>
          <a:ln>
            <a:noFill/>
          </a:ln>
        </p:spPr>
      </p:pic>
      <p:pic>
        <p:nvPicPr>
          <p:cNvPr id="710" name="Google Shape;710;p67"/>
          <p:cNvPicPr preferRelativeResize="0"/>
          <p:nvPr/>
        </p:nvPicPr>
        <p:blipFill rotWithShape="1">
          <a:blip r:embed="rId4">
            <a:alphaModFix/>
          </a:blip>
          <a:srcRect b="0" l="0" r="0" t="0"/>
          <a:stretch/>
        </p:blipFill>
        <p:spPr>
          <a:xfrm>
            <a:off x="667065" y="828473"/>
            <a:ext cx="3781263" cy="682052"/>
          </a:xfrm>
          <a:prstGeom prst="rect">
            <a:avLst/>
          </a:prstGeom>
          <a:noFill/>
          <a:ln>
            <a:noFill/>
          </a:ln>
        </p:spPr>
      </p:pic>
      <p:pic>
        <p:nvPicPr>
          <p:cNvPr id="711" name="Google Shape;711;p67"/>
          <p:cNvPicPr preferRelativeResize="0"/>
          <p:nvPr/>
        </p:nvPicPr>
        <p:blipFill rotWithShape="1">
          <a:blip r:embed="rId5">
            <a:alphaModFix/>
          </a:blip>
          <a:srcRect b="0" l="0" r="0" t="0"/>
          <a:stretch/>
        </p:blipFill>
        <p:spPr>
          <a:xfrm>
            <a:off x="667065" y="1540516"/>
            <a:ext cx="3695070" cy="685800"/>
          </a:xfrm>
          <a:prstGeom prst="rect">
            <a:avLst/>
          </a:prstGeom>
          <a:noFill/>
          <a:ln>
            <a:noFill/>
          </a:ln>
        </p:spPr>
      </p:pic>
      <p:cxnSp>
        <p:nvCxnSpPr>
          <p:cNvPr id="712" name="Google Shape;712;p67"/>
          <p:cNvCxnSpPr/>
          <p:nvPr/>
        </p:nvCxnSpPr>
        <p:spPr>
          <a:xfrm rot="10800000">
            <a:off x="1077388" y="2519850"/>
            <a:ext cx="0" cy="2185500"/>
          </a:xfrm>
          <a:prstGeom prst="straightConnector1">
            <a:avLst/>
          </a:prstGeom>
          <a:noFill/>
          <a:ln cap="flat" cmpd="sng" w="19050">
            <a:solidFill>
              <a:srgbClr val="7F7F7F"/>
            </a:solidFill>
            <a:prstDash val="solid"/>
            <a:round/>
            <a:headEnd len="sm" w="sm" type="none"/>
            <a:tailEnd len="med" w="med" type="stealth"/>
          </a:ln>
        </p:spPr>
      </p:cxnSp>
      <p:cxnSp>
        <p:nvCxnSpPr>
          <p:cNvPr id="713" name="Google Shape;713;p67"/>
          <p:cNvCxnSpPr/>
          <p:nvPr/>
        </p:nvCxnSpPr>
        <p:spPr>
          <a:xfrm flipH="1" rot="10800000">
            <a:off x="904737" y="4507128"/>
            <a:ext cx="3116100" cy="5100"/>
          </a:xfrm>
          <a:prstGeom prst="straightConnector1">
            <a:avLst/>
          </a:prstGeom>
          <a:noFill/>
          <a:ln cap="flat" cmpd="sng" w="19050">
            <a:solidFill>
              <a:srgbClr val="7F7F7F"/>
            </a:solidFill>
            <a:prstDash val="solid"/>
            <a:round/>
            <a:headEnd len="sm" w="sm" type="none"/>
            <a:tailEnd len="med" w="med" type="stealth"/>
          </a:ln>
        </p:spPr>
      </p:cxnSp>
      <p:pic>
        <p:nvPicPr>
          <p:cNvPr id="714" name="Google Shape;714;p67"/>
          <p:cNvPicPr preferRelativeResize="0"/>
          <p:nvPr/>
        </p:nvPicPr>
        <p:blipFill rotWithShape="1">
          <a:blip r:embed="rId6">
            <a:alphaModFix/>
          </a:blip>
          <a:srcRect b="0" l="0" r="0" t="0"/>
          <a:stretch/>
        </p:blipFill>
        <p:spPr>
          <a:xfrm>
            <a:off x="1734835" y="4633647"/>
            <a:ext cx="209550" cy="114300"/>
          </a:xfrm>
          <a:prstGeom prst="rect">
            <a:avLst/>
          </a:prstGeom>
          <a:noFill/>
          <a:ln>
            <a:noFill/>
          </a:ln>
        </p:spPr>
      </p:pic>
      <p:sp>
        <p:nvSpPr>
          <p:cNvPr id="715" name="Google Shape;715;p67"/>
          <p:cNvSpPr txBox="1"/>
          <p:nvPr/>
        </p:nvSpPr>
        <p:spPr>
          <a:xfrm>
            <a:off x="1944385" y="4537019"/>
            <a:ext cx="323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(training set size)</a:t>
            </a:r>
            <a:endParaRPr sz="1800">
              <a:solidFill>
                <a:schemeClr val="dk1"/>
              </a:solidFill>
              <a:latin typeface="Calibri"/>
              <a:ea typeface="Calibri"/>
              <a:cs typeface="Calibri"/>
              <a:sym typeface="Calibri"/>
            </a:endParaRPr>
          </a:p>
        </p:txBody>
      </p:sp>
      <p:cxnSp>
        <p:nvCxnSpPr>
          <p:cNvPr id="716" name="Google Shape;716;p67"/>
          <p:cNvCxnSpPr/>
          <p:nvPr/>
        </p:nvCxnSpPr>
        <p:spPr>
          <a:xfrm flipH="1" rot="10800000">
            <a:off x="7154559" y="670650"/>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717" name="Google Shape;717;p67"/>
          <p:cNvCxnSpPr/>
          <p:nvPr/>
        </p:nvCxnSpPr>
        <p:spPr>
          <a:xfrm>
            <a:off x="7018484" y="1542285"/>
            <a:ext cx="1363500" cy="0"/>
          </a:xfrm>
          <a:prstGeom prst="straightConnector1">
            <a:avLst/>
          </a:prstGeom>
          <a:noFill/>
          <a:ln cap="flat" cmpd="sng" w="19050">
            <a:solidFill>
              <a:srgbClr val="7F7F7F"/>
            </a:solidFill>
            <a:prstDash val="solid"/>
            <a:round/>
            <a:headEnd len="sm" w="sm" type="none"/>
            <a:tailEnd len="med" w="med" type="stealth"/>
          </a:ln>
        </p:spPr>
      </p:cxnSp>
      <p:cxnSp>
        <p:nvCxnSpPr>
          <p:cNvPr id="718" name="Google Shape;718;p67"/>
          <p:cNvCxnSpPr/>
          <p:nvPr/>
        </p:nvCxnSpPr>
        <p:spPr>
          <a:xfrm flipH="1" rot="10800000">
            <a:off x="5686392" y="1737450"/>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719" name="Google Shape;719;p67"/>
          <p:cNvCxnSpPr/>
          <p:nvPr/>
        </p:nvCxnSpPr>
        <p:spPr>
          <a:xfrm>
            <a:off x="5550317" y="2609085"/>
            <a:ext cx="1363500" cy="0"/>
          </a:xfrm>
          <a:prstGeom prst="straightConnector1">
            <a:avLst/>
          </a:prstGeom>
          <a:noFill/>
          <a:ln cap="flat" cmpd="sng" w="19050">
            <a:solidFill>
              <a:srgbClr val="7F7F7F"/>
            </a:solidFill>
            <a:prstDash val="solid"/>
            <a:round/>
            <a:headEnd len="sm" w="sm" type="none"/>
            <a:tailEnd len="med" w="med" type="stealth"/>
          </a:ln>
        </p:spPr>
      </p:cxnSp>
      <p:cxnSp>
        <p:nvCxnSpPr>
          <p:cNvPr id="720" name="Google Shape;720;p67"/>
          <p:cNvCxnSpPr/>
          <p:nvPr/>
        </p:nvCxnSpPr>
        <p:spPr>
          <a:xfrm flipH="1" rot="10800000">
            <a:off x="7154559" y="1737450"/>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721" name="Google Shape;721;p67"/>
          <p:cNvCxnSpPr/>
          <p:nvPr/>
        </p:nvCxnSpPr>
        <p:spPr>
          <a:xfrm>
            <a:off x="7018484" y="2609085"/>
            <a:ext cx="1363500" cy="0"/>
          </a:xfrm>
          <a:prstGeom prst="straightConnector1">
            <a:avLst/>
          </a:prstGeom>
          <a:noFill/>
          <a:ln cap="flat" cmpd="sng" w="19050">
            <a:solidFill>
              <a:srgbClr val="7F7F7F"/>
            </a:solidFill>
            <a:prstDash val="solid"/>
            <a:round/>
            <a:headEnd len="sm" w="sm" type="none"/>
            <a:tailEnd len="med" w="med" type="stealth"/>
          </a:ln>
        </p:spPr>
      </p:cxnSp>
      <p:sp>
        <p:nvSpPr>
          <p:cNvPr id="722" name="Google Shape;722;p67"/>
          <p:cNvSpPr/>
          <p:nvPr/>
        </p:nvSpPr>
        <p:spPr>
          <a:xfrm rot="2738452">
            <a:off x="6645936" y="306796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67"/>
          <p:cNvSpPr/>
          <p:nvPr/>
        </p:nvSpPr>
        <p:spPr>
          <a:xfrm rot="2738452">
            <a:off x="6354309" y="3112295"/>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67"/>
          <p:cNvSpPr/>
          <p:nvPr/>
        </p:nvSpPr>
        <p:spPr>
          <a:xfrm rot="2738452">
            <a:off x="5833586" y="3510283"/>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67"/>
          <p:cNvSpPr/>
          <p:nvPr/>
        </p:nvSpPr>
        <p:spPr>
          <a:xfrm rot="2738452">
            <a:off x="6051552" y="319792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6" name="Google Shape;726;p67"/>
          <p:cNvCxnSpPr/>
          <p:nvPr/>
        </p:nvCxnSpPr>
        <p:spPr>
          <a:xfrm flipH="1" rot="10800000">
            <a:off x="5685493" y="2804250"/>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727" name="Google Shape;727;p67"/>
          <p:cNvCxnSpPr/>
          <p:nvPr/>
        </p:nvCxnSpPr>
        <p:spPr>
          <a:xfrm>
            <a:off x="5549418" y="3675885"/>
            <a:ext cx="1363500" cy="0"/>
          </a:xfrm>
          <a:prstGeom prst="straightConnector1">
            <a:avLst/>
          </a:prstGeom>
          <a:noFill/>
          <a:ln cap="flat" cmpd="sng" w="19050">
            <a:solidFill>
              <a:srgbClr val="7F7F7F"/>
            </a:solidFill>
            <a:prstDash val="solid"/>
            <a:round/>
            <a:headEnd len="sm" w="sm" type="none"/>
            <a:tailEnd len="med" w="med" type="stealth"/>
          </a:ln>
        </p:spPr>
      </p:cxnSp>
      <p:sp>
        <p:nvSpPr>
          <p:cNvPr id="728" name="Google Shape;728;p67"/>
          <p:cNvSpPr/>
          <p:nvPr/>
        </p:nvSpPr>
        <p:spPr>
          <a:xfrm rot="2738452">
            <a:off x="5921893" y="330225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67"/>
          <p:cNvSpPr/>
          <p:nvPr/>
        </p:nvSpPr>
        <p:spPr>
          <a:xfrm rot="2738452">
            <a:off x="8104369" y="306796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67"/>
          <p:cNvSpPr/>
          <p:nvPr/>
        </p:nvSpPr>
        <p:spPr>
          <a:xfrm rot="2738452">
            <a:off x="7812742" y="3112295"/>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67"/>
          <p:cNvSpPr/>
          <p:nvPr/>
        </p:nvSpPr>
        <p:spPr>
          <a:xfrm rot="2738452">
            <a:off x="7292018" y="3510283"/>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67"/>
          <p:cNvSpPr/>
          <p:nvPr/>
        </p:nvSpPr>
        <p:spPr>
          <a:xfrm rot="2738452">
            <a:off x="7509986" y="319792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3" name="Google Shape;733;p67"/>
          <p:cNvCxnSpPr/>
          <p:nvPr/>
        </p:nvCxnSpPr>
        <p:spPr>
          <a:xfrm flipH="1" rot="10800000">
            <a:off x="7143926" y="2804250"/>
            <a:ext cx="11400" cy="986700"/>
          </a:xfrm>
          <a:prstGeom prst="straightConnector1">
            <a:avLst/>
          </a:prstGeom>
          <a:noFill/>
          <a:ln cap="flat" cmpd="sng" w="19050">
            <a:solidFill>
              <a:srgbClr val="7F7F7F"/>
            </a:solidFill>
            <a:prstDash val="solid"/>
            <a:round/>
            <a:headEnd len="sm" w="sm" type="none"/>
            <a:tailEnd len="med" w="med" type="stealth"/>
          </a:ln>
        </p:spPr>
      </p:cxnSp>
      <p:cxnSp>
        <p:nvCxnSpPr>
          <p:cNvPr id="734" name="Google Shape;734;p67"/>
          <p:cNvCxnSpPr/>
          <p:nvPr/>
        </p:nvCxnSpPr>
        <p:spPr>
          <a:xfrm>
            <a:off x="7007851" y="3675885"/>
            <a:ext cx="1363500" cy="0"/>
          </a:xfrm>
          <a:prstGeom prst="straightConnector1">
            <a:avLst/>
          </a:prstGeom>
          <a:noFill/>
          <a:ln cap="flat" cmpd="sng" w="19050">
            <a:solidFill>
              <a:srgbClr val="7F7F7F"/>
            </a:solidFill>
            <a:prstDash val="solid"/>
            <a:round/>
            <a:headEnd len="sm" w="sm" type="none"/>
            <a:tailEnd len="med" w="med" type="stealth"/>
          </a:ln>
        </p:spPr>
      </p:cxnSp>
      <p:sp>
        <p:nvSpPr>
          <p:cNvPr id="735" name="Google Shape;735;p67"/>
          <p:cNvSpPr/>
          <p:nvPr/>
        </p:nvSpPr>
        <p:spPr>
          <a:xfrm rot="2738452">
            <a:off x="7380326" y="330225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Google Shape;736;p67"/>
          <p:cNvSpPr/>
          <p:nvPr/>
        </p:nvSpPr>
        <p:spPr>
          <a:xfrm rot="2738452">
            <a:off x="7943875" y="306985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67"/>
          <p:cNvSpPr txBox="1"/>
          <p:nvPr/>
        </p:nvSpPr>
        <p:spPr>
          <a:xfrm rot="-5400000">
            <a:off x="258263" y="2736925"/>
            <a:ext cx="951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error</a:t>
            </a:r>
            <a:endParaRPr sz="1800">
              <a:solidFill>
                <a:schemeClr val="dk1"/>
              </a:solidFill>
              <a:latin typeface="Calibri"/>
              <a:ea typeface="Calibri"/>
              <a:cs typeface="Calibri"/>
              <a:sym typeface="Calibri"/>
            </a:endParaRPr>
          </a:p>
        </p:txBody>
      </p:sp>
      <p:pic>
        <p:nvPicPr>
          <p:cNvPr id="738" name="Google Shape;738;p67"/>
          <p:cNvPicPr preferRelativeResize="0"/>
          <p:nvPr/>
        </p:nvPicPr>
        <p:blipFill>
          <a:blip r:embed="rId7">
            <a:alphaModFix/>
          </a:blip>
          <a:stretch>
            <a:fillRect/>
          </a:stretch>
        </p:blipFill>
        <p:spPr>
          <a:xfrm>
            <a:off x="563550" y="2445931"/>
            <a:ext cx="3458150" cy="25936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8"/>
          <p:cNvSpPr txBox="1"/>
          <p:nvPr/>
        </p:nvSpPr>
        <p:spPr>
          <a:xfrm>
            <a:off x="381000" y="285750"/>
            <a:ext cx="4267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High bias</a:t>
            </a:r>
            <a:endParaRPr b="1" sz="2400">
              <a:solidFill>
                <a:schemeClr val="dk1"/>
              </a:solidFill>
              <a:latin typeface="Calibri"/>
              <a:ea typeface="Calibri"/>
              <a:cs typeface="Calibri"/>
              <a:sym typeface="Calibri"/>
            </a:endParaRPr>
          </a:p>
        </p:txBody>
      </p:sp>
      <p:cxnSp>
        <p:nvCxnSpPr>
          <p:cNvPr id="744" name="Google Shape;744;p68"/>
          <p:cNvCxnSpPr/>
          <p:nvPr/>
        </p:nvCxnSpPr>
        <p:spPr>
          <a:xfrm flipH="1" rot="10800000">
            <a:off x="5698675" y="590594"/>
            <a:ext cx="16200" cy="1850700"/>
          </a:xfrm>
          <a:prstGeom prst="straightConnector1">
            <a:avLst/>
          </a:prstGeom>
          <a:noFill/>
          <a:ln cap="flat" cmpd="sng" w="19050">
            <a:solidFill>
              <a:srgbClr val="7F7F7F"/>
            </a:solidFill>
            <a:prstDash val="solid"/>
            <a:round/>
            <a:headEnd len="sm" w="sm" type="none"/>
            <a:tailEnd len="med" w="med" type="stealth"/>
          </a:ln>
        </p:spPr>
      </p:cxnSp>
      <p:cxnSp>
        <p:nvCxnSpPr>
          <p:cNvPr id="745" name="Google Shape;745;p68"/>
          <p:cNvCxnSpPr/>
          <p:nvPr/>
        </p:nvCxnSpPr>
        <p:spPr>
          <a:xfrm>
            <a:off x="5562600" y="2326227"/>
            <a:ext cx="2438400" cy="0"/>
          </a:xfrm>
          <a:prstGeom prst="straightConnector1">
            <a:avLst/>
          </a:prstGeom>
          <a:noFill/>
          <a:ln cap="flat" cmpd="sng" w="19050">
            <a:solidFill>
              <a:srgbClr val="7F7F7F"/>
            </a:solidFill>
            <a:prstDash val="solid"/>
            <a:round/>
            <a:headEnd len="sm" w="sm" type="none"/>
            <a:tailEnd len="med" w="med" type="stealth"/>
          </a:ln>
        </p:spPr>
      </p:cxnSp>
      <p:sp>
        <p:nvSpPr>
          <p:cNvPr id="746" name="Google Shape;746;p68"/>
          <p:cNvSpPr/>
          <p:nvPr/>
        </p:nvSpPr>
        <p:spPr>
          <a:xfrm rot="2738452">
            <a:off x="5959547" y="1997354"/>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47" name="Google Shape;747;p68"/>
          <p:cNvPicPr preferRelativeResize="0"/>
          <p:nvPr/>
        </p:nvPicPr>
        <p:blipFill rotWithShape="1">
          <a:blip r:embed="rId3">
            <a:alphaModFix/>
          </a:blip>
          <a:srcRect b="0" l="0" r="0" t="0"/>
          <a:stretch/>
        </p:blipFill>
        <p:spPr>
          <a:xfrm>
            <a:off x="5562601" y="242932"/>
            <a:ext cx="1834515" cy="255270"/>
          </a:xfrm>
          <a:prstGeom prst="rect">
            <a:avLst/>
          </a:prstGeom>
          <a:noFill/>
          <a:ln>
            <a:noFill/>
          </a:ln>
        </p:spPr>
      </p:pic>
      <p:sp>
        <p:nvSpPr>
          <p:cNvPr id="748" name="Google Shape;748;p68"/>
          <p:cNvSpPr/>
          <p:nvPr/>
        </p:nvSpPr>
        <p:spPr>
          <a:xfrm rot="2738452">
            <a:off x="6096043" y="1535557"/>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68"/>
          <p:cNvSpPr/>
          <p:nvPr/>
        </p:nvSpPr>
        <p:spPr>
          <a:xfrm rot="2738452">
            <a:off x="6400234" y="1141600"/>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68"/>
          <p:cNvSpPr/>
          <p:nvPr/>
        </p:nvSpPr>
        <p:spPr>
          <a:xfrm rot="2738452">
            <a:off x="6996572" y="1002495"/>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68"/>
          <p:cNvSpPr/>
          <p:nvPr/>
        </p:nvSpPr>
        <p:spPr>
          <a:xfrm rot="2738452">
            <a:off x="7429203" y="102376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2" name="Google Shape;752;p68"/>
          <p:cNvCxnSpPr/>
          <p:nvPr/>
        </p:nvCxnSpPr>
        <p:spPr>
          <a:xfrm rot="10800000">
            <a:off x="5698675" y="2711251"/>
            <a:ext cx="0" cy="1994100"/>
          </a:xfrm>
          <a:prstGeom prst="straightConnector1">
            <a:avLst/>
          </a:prstGeom>
          <a:noFill/>
          <a:ln cap="flat" cmpd="sng" w="19050">
            <a:solidFill>
              <a:srgbClr val="7F7F7F"/>
            </a:solidFill>
            <a:prstDash val="solid"/>
            <a:round/>
            <a:headEnd len="sm" w="sm" type="none"/>
            <a:tailEnd len="med" w="med" type="stealth"/>
          </a:ln>
        </p:spPr>
      </p:cxnSp>
      <p:cxnSp>
        <p:nvCxnSpPr>
          <p:cNvPr id="753" name="Google Shape;753;p68"/>
          <p:cNvCxnSpPr/>
          <p:nvPr/>
        </p:nvCxnSpPr>
        <p:spPr>
          <a:xfrm>
            <a:off x="5562600" y="4590284"/>
            <a:ext cx="2438400" cy="0"/>
          </a:xfrm>
          <a:prstGeom prst="straightConnector1">
            <a:avLst/>
          </a:prstGeom>
          <a:noFill/>
          <a:ln cap="flat" cmpd="sng" w="19050">
            <a:solidFill>
              <a:srgbClr val="7F7F7F"/>
            </a:solidFill>
            <a:prstDash val="solid"/>
            <a:round/>
            <a:headEnd len="sm" w="sm" type="none"/>
            <a:tailEnd len="med" w="med" type="stealth"/>
          </a:ln>
        </p:spPr>
      </p:cxnSp>
      <p:sp>
        <p:nvSpPr>
          <p:cNvPr id="754" name="Google Shape;754;p68"/>
          <p:cNvSpPr/>
          <p:nvPr/>
        </p:nvSpPr>
        <p:spPr>
          <a:xfrm rot="2738452">
            <a:off x="5959547" y="426141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68"/>
          <p:cNvSpPr/>
          <p:nvPr/>
        </p:nvSpPr>
        <p:spPr>
          <a:xfrm rot="2738452">
            <a:off x="6068946" y="3845190"/>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68"/>
          <p:cNvSpPr/>
          <p:nvPr/>
        </p:nvSpPr>
        <p:spPr>
          <a:xfrm rot="2738452">
            <a:off x="6217348" y="350885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68"/>
          <p:cNvSpPr/>
          <p:nvPr/>
        </p:nvSpPr>
        <p:spPr>
          <a:xfrm rot="2738452">
            <a:off x="6585808" y="332727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68"/>
          <p:cNvSpPr/>
          <p:nvPr/>
        </p:nvSpPr>
        <p:spPr>
          <a:xfrm rot="2738452">
            <a:off x="6996572" y="326655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68"/>
          <p:cNvSpPr/>
          <p:nvPr/>
        </p:nvSpPr>
        <p:spPr>
          <a:xfrm rot="2738452">
            <a:off x="7429203" y="328781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68"/>
          <p:cNvSpPr/>
          <p:nvPr/>
        </p:nvSpPr>
        <p:spPr>
          <a:xfrm rot="2738452">
            <a:off x="6412280" y="3387054"/>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68"/>
          <p:cNvSpPr/>
          <p:nvPr/>
        </p:nvSpPr>
        <p:spPr>
          <a:xfrm rot="2738452">
            <a:off x="6801407" y="32771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68"/>
          <p:cNvSpPr/>
          <p:nvPr/>
        </p:nvSpPr>
        <p:spPr>
          <a:xfrm rot="2738452">
            <a:off x="7200603" y="3284748"/>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68"/>
          <p:cNvSpPr/>
          <p:nvPr/>
        </p:nvSpPr>
        <p:spPr>
          <a:xfrm rot="2738452">
            <a:off x="7639607" y="32771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68"/>
          <p:cNvSpPr/>
          <p:nvPr/>
        </p:nvSpPr>
        <p:spPr>
          <a:xfrm rot="2738452">
            <a:off x="6115607" y="366125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68"/>
          <p:cNvSpPr/>
          <p:nvPr/>
        </p:nvSpPr>
        <p:spPr>
          <a:xfrm rot="2738452">
            <a:off x="5992036" y="404981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 name="Google Shape;766;p68"/>
          <p:cNvSpPr/>
          <p:nvPr/>
        </p:nvSpPr>
        <p:spPr>
          <a:xfrm rot="2738452">
            <a:off x="5920675" y="443838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68"/>
          <p:cNvSpPr txBox="1"/>
          <p:nvPr/>
        </p:nvSpPr>
        <p:spPr>
          <a:xfrm>
            <a:off x="7743927" y="2396019"/>
            <a:ext cx="615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size</a:t>
            </a:r>
            <a:endParaRPr baseline="-25000" sz="1800">
              <a:solidFill>
                <a:schemeClr val="dk1"/>
              </a:solidFill>
              <a:latin typeface="Calibri"/>
              <a:ea typeface="Calibri"/>
              <a:cs typeface="Calibri"/>
              <a:sym typeface="Calibri"/>
            </a:endParaRPr>
          </a:p>
        </p:txBody>
      </p:sp>
      <p:sp>
        <p:nvSpPr>
          <p:cNvPr id="768" name="Google Shape;768;p68"/>
          <p:cNvSpPr txBox="1"/>
          <p:nvPr/>
        </p:nvSpPr>
        <p:spPr>
          <a:xfrm rot="-5400000">
            <a:off x="5100468" y="1026222"/>
            <a:ext cx="65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price</a:t>
            </a:r>
            <a:endParaRPr baseline="-25000" sz="1800">
              <a:solidFill>
                <a:schemeClr val="dk1"/>
              </a:solidFill>
              <a:latin typeface="Calibri"/>
              <a:ea typeface="Calibri"/>
              <a:cs typeface="Calibri"/>
              <a:sym typeface="Calibri"/>
            </a:endParaRPr>
          </a:p>
        </p:txBody>
      </p:sp>
      <p:sp>
        <p:nvSpPr>
          <p:cNvPr id="769" name="Google Shape;769;p68"/>
          <p:cNvSpPr txBox="1"/>
          <p:nvPr/>
        </p:nvSpPr>
        <p:spPr>
          <a:xfrm>
            <a:off x="7759509" y="4640818"/>
            <a:ext cx="615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size</a:t>
            </a:r>
            <a:endParaRPr baseline="-25000" sz="1800">
              <a:solidFill>
                <a:schemeClr val="dk1"/>
              </a:solidFill>
              <a:latin typeface="Calibri"/>
              <a:ea typeface="Calibri"/>
              <a:cs typeface="Calibri"/>
              <a:sym typeface="Calibri"/>
            </a:endParaRPr>
          </a:p>
        </p:txBody>
      </p:sp>
      <p:sp>
        <p:nvSpPr>
          <p:cNvPr id="770" name="Google Shape;770;p68"/>
          <p:cNvSpPr txBox="1"/>
          <p:nvPr/>
        </p:nvSpPr>
        <p:spPr>
          <a:xfrm rot="-5400000">
            <a:off x="5116050" y="3271021"/>
            <a:ext cx="65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price</a:t>
            </a:r>
            <a:endParaRPr baseline="-25000" sz="1800">
              <a:solidFill>
                <a:schemeClr val="dk1"/>
              </a:solidFill>
              <a:latin typeface="Calibri"/>
              <a:ea typeface="Calibri"/>
              <a:cs typeface="Calibri"/>
              <a:sym typeface="Calibri"/>
            </a:endParaRPr>
          </a:p>
        </p:txBody>
      </p:sp>
      <p:sp>
        <p:nvSpPr>
          <p:cNvPr id="771" name="Google Shape;771;p68"/>
          <p:cNvSpPr txBox="1"/>
          <p:nvPr/>
        </p:nvSpPr>
        <p:spPr>
          <a:xfrm>
            <a:off x="381000" y="3440490"/>
            <a:ext cx="4419600" cy="1569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2400">
                <a:solidFill>
                  <a:schemeClr val="dk1"/>
                </a:solidFill>
                <a:latin typeface="Calibri"/>
                <a:ea typeface="Calibri"/>
                <a:cs typeface="Calibri"/>
                <a:sym typeface="Calibri"/>
              </a:rPr>
              <a:t>If a learning algorithm is suffering from high bias, getting more training data will not (by itself) help much.</a:t>
            </a:r>
            <a:endParaRPr sz="2400">
              <a:solidFill>
                <a:schemeClr val="dk1"/>
              </a:solidFill>
              <a:latin typeface="Calibri"/>
              <a:ea typeface="Calibri"/>
              <a:cs typeface="Calibri"/>
              <a:sym typeface="Calibri"/>
            </a:endParaRPr>
          </a:p>
        </p:txBody>
      </p:sp>
      <p:pic>
        <p:nvPicPr>
          <p:cNvPr id="772" name="Google Shape;772;p68"/>
          <p:cNvPicPr preferRelativeResize="0"/>
          <p:nvPr/>
        </p:nvPicPr>
        <p:blipFill>
          <a:blip r:embed="rId4">
            <a:alphaModFix/>
          </a:blip>
          <a:stretch>
            <a:fillRect/>
          </a:stretch>
        </p:blipFill>
        <p:spPr>
          <a:xfrm>
            <a:off x="152400" y="899850"/>
            <a:ext cx="4920134" cy="2388240"/>
          </a:xfrm>
          <a:prstGeom prst="rect">
            <a:avLst/>
          </a:prstGeom>
          <a:noFill/>
          <a:ln>
            <a:noFill/>
          </a:ln>
        </p:spPr>
      </p:pic>
      <p:pic>
        <p:nvPicPr>
          <p:cNvPr id="773" name="Google Shape;773;p68"/>
          <p:cNvPicPr preferRelativeResize="0"/>
          <p:nvPr/>
        </p:nvPicPr>
        <p:blipFill rotWithShape="1">
          <a:blip r:embed="rId5">
            <a:alphaModFix/>
          </a:blip>
          <a:srcRect b="12752" l="56289" r="18127" t="20828"/>
          <a:stretch/>
        </p:blipFill>
        <p:spPr>
          <a:xfrm>
            <a:off x="5238600" y="556029"/>
            <a:ext cx="3136499" cy="45806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9"/>
          <p:cNvSpPr txBox="1"/>
          <p:nvPr/>
        </p:nvSpPr>
        <p:spPr>
          <a:xfrm>
            <a:off x="381000" y="285750"/>
            <a:ext cx="4267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High variance</a:t>
            </a:r>
            <a:endParaRPr b="1" sz="2400">
              <a:solidFill>
                <a:schemeClr val="dk1"/>
              </a:solidFill>
              <a:latin typeface="Calibri"/>
              <a:ea typeface="Calibri"/>
              <a:cs typeface="Calibri"/>
              <a:sym typeface="Calibri"/>
            </a:endParaRPr>
          </a:p>
        </p:txBody>
      </p:sp>
      <p:cxnSp>
        <p:nvCxnSpPr>
          <p:cNvPr id="779" name="Google Shape;779;p69"/>
          <p:cNvCxnSpPr/>
          <p:nvPr/>
        </p:nvCxnSpPr>
        <p:spPr>
          <a:xfrm flipH="1" rot="10800000">
            <a:off x="5698675" y="777993"/>
            <a:ext cx="16200" cy="1850700"/>
          </a:xfrm>
          <a:prstGeom prst="straightConnector1">
            <a:avLst/>
          </a:prstGeom>
          <a:noFill/>
          <a:ln cap="flat" cmpd="sng" w="19050">
            <a:solidFill>
              <a:srgbClr val="7F7F7F"/>
            </a:solidFill>
            <a:prstDash val="solid"/>
            <a:round/>
            <a:headEnd len="sm" w="sm" type="none"/>
            <a:tailEnd len="med" w="med" type="stealth"/>
          </a:ln>
        </p:spPr>
      </p:cxnSp>
      <p:cxnSp>
        <p:nvCxnSpPr>
          <p:cNvPr id="780" name="Google Shape;780;p69"/>
          <p:cNvCxnSpPr/>
          <p:nvPr/>
        </p:nvCxnSpPr>
        <p:spPr>
          <a:xfrm>
            <a:off x="5562600" y="2513626"/>
            <a:ext cx="2438400" cy="0"/>
          </a:xfrm>
          <a:prstGeom prst="straightConnector1">
            <a:avLst/>
          </a:prstGeom>
          <a:noFill/>
          <a:ln cap="flat" cmpd="sng" w="19050">
            <a:solidFill>
              <a:srgbClr val="7F7F7F"/>
            </a:solidFill>
            <a:prstDash val="solid"/>
            <a:round/>
            <a:headEnd len="sm" w="sm" type="none"/>
            <a:tailEnd len="med" w="med" type="stealth"/>
          </a:ln>
        </p:spPr>
      </p:cxnSp>
      <p:pic>
        <p:nvPicPr>
          <p:cNvPr id="781" name="Google Shape;781;p69"/>
          <p:cNvPicPr preferRelativeResize="0"/>
          <p:nvPr/>
        </p:nvPicPr>
        <p:blipFill rotWithShape="1">
          <a:blip r:embed="rId3">
            <a:alphaModFix/>
          </a:blip>
          <a:srcRect b="0" l="0" r="0" t="0"/>
          <a:stretch/>
        </p:blipFill>
        <p:spPr>
          <a:xfrm>
            <a:off x="5192125" y="218987"/>
            <a:ext cx="3630930" cy="274320"/>
          </a:xfrm>
          <a:prstGeom prst="rect">
            <a:avLst/>
          </a:prstGeom>
          <a:noFill/>
          <a:ln>
            <a:noFill/>
          </a:ln>
        </p:spPr>
      </p:pic>
      <p:cxnSp>
        <p:nvCxnSpPr>
          <p:cNvPr id="782" name="Google Shape;782;p69"/>
          <p:cNvCxnSpPr/>
          <p:nvPr/>
        </p:nvCxnSpPr>
        <p:spPr>
          <a:xfrm rot="10800000">
            <a:off x="5698675" y="2711251"/>
            <a:ext cx="0" cy="1994100"/>
          </a:xfrm>
          <a:prstGeom prst="straightConnector1">
            <a:avLst/>
          </a:prstGeom>
          <a:noFill/>
          <a:ln cap="flat" cmpd="sng" w="19050">
            <a:solidFill>
              <a:srgbClr val="7F7F7F"/>
            </a:solidFill>
            <a:prstDash val="solid"/>
            <a:round/>
            <a:headEnd len="sm" w="sm" type="none"/>
            <a:tailEnd len="med" w="med" type="stealth"/>
          </a:ln>
        </p:spPr>
      </p:cxnSp>
      <p:cxnSp>
        <p:nvCxnSpPr>
          <p:cNvPr id="783" name="Google Shape;783;p69"/>
          <p:cNvCxnSpPr/>
          <p:nvPr/>
        </p:nvCxnSpPr>
        <p:spPr>
          <a:xfrm>
            <a:off x="5562600" y="4590284"/>
            <a:ext cx="2438400" cy="0"/>
          </a:xfrm>
          <a:prstGeom prst="straightConnector1">
            <a:avLst/>
          </a:prstGeom>
          <a:noFill/>
          <a:ln cap="flat" cmpd="sng" w="19050">
            <a:solidFill>
              <a:srgbClr val="7F7F7F"/>
            </a:solidFill>
            <a:prstDash val="solid"/>
            <a:round/>
            <a:headEnd len="sm" w="sm" type="none"/>
            <a:tailEnd len="med" w="med" type="stealth"/>
          </a:ln>
        </p:spPr>
      </p:cxnSp>
      <p:sp>
        <p:nvSpPr>
          <p:cNvPr id="784" name="Google Shape;784;p69"/>
          <p:cNvSpPr txBox="1"/>
          <p:nvPr/>
        </p:nvSpPr>
        <p:spPr>
          <a:xfrm>
            <a:off x="7743927" y="2583418"/>
            <a:ext cx="615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size</a:t>
            </a:r>
            <a:endParaRPr baseline="-25000" sz="1800">
              <a:solidFill>
                <a:schemeClr val="dk1"/>
              </a:solidFill>
              <a:latin typeface="Calibri"/>
              <a:ea typeface="Calibri"/>
              <a:cs typeface="Calibri"/>
              <a:sym typeface="Calibri"/>
            </a:endParaRPr>
          </a:p>
        </p:txBody>
      </p:sp>
      <p:sp>
        <p:nvSpPr>
          <p:cNvPr id="785" name="Google Shape;785;p69"/>
          <p:cNvSpPr txBox="1"/>
          <p:nvPr/>
        </p:nvSpPr>
        <p:spPr>
          <a:xfrm rot="-5400000">
            <a:off x="5100468" y="1213621"/>
            <a:ext cx="65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price</a:t>
            </a:r>
            <a:endParaRPr baseline="-25000" sz="1800">
              <a:solidFill>
                <a:schemeClr val="dk1"/>
              </a:solidFill>
              <a:latin typeface="Calibri"/>
              <a:ea typeface="Calibri"/>
              <a:cs typeface="Calibri"/>
              <a:sym typeface="Calibri"/>
            </a:endParaRPr>
          </a:p>
        </p:txBody>
      </p:sp>
      <p:sp>
        <p:nvSpPr>
          <p:cNvPr id="786" name="Google Shape;786;p69"/>
          <p:cNvSpPr txBox="1"/>
          <p:nvPr/>
        </p:nvSpPr>
        <p:spPr>
          <a:xfrm>
            <a:off x="7759509" y="4640818"/>
            <a:ext cx="615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size</a:t>
            </a:r>
            <a:endParaRPr baseline="-25000" sz="1800">
              <a:solidFill>
                <a:schemeClr val="dk1"/>
              </a:solidFill>
              <a:latin typeface="Calibri"/>
              <a:ea typeface="Calibri"/>
              <a:cs typeface="Calibri"/>
              <a:sym typeface="Calibri"/>
            </a:endParaRPr>
          </a:p>
        </p:txBody>
      </p:sp>
      <p:sp>
        <p:nvSpPr>
          <p:cNvPr id="787" name="Google Shape;787;p69"/>
          <p:cNvSpPr txBox="1"/>
          <p:nvPr/>
        </p:nvSpPr>
        <p:spPr>
          <a:xfrm rot="-5400000">
            <a:off x="5116050" y="3271021"/>
            <a:ext cx="65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price</a:t>
            </a:r>
            <a:endParaRPr baseline="-25000" sz="1800">
              <a:solidFill>
                <a:schemeClr val="dk1"/>
              </a:solidFill>
              <a:latin typeface="Calibri"/>
              <a:ea typeface="Calibri"/>
              <a:cs typeface="Calibri"/>
              <a:sym typeface="Calibri"/>
            </a:endParaRPr>
          </a:p>
        </p:txBody>
      </p:sp>
      <p:sp>
        <p:nvSpPr>
          <p:cNvPr id="788" name="Google Shape;788;p69"/>
          <p:cNvSpPr txBox="1"/>
          <p:nvPr/>
        </p:nvSpPr>
        <p:spPr>
          <a:xfrm>
            <a:off x="381000" y="3440490"/>
            <a:ext cx="4419600" cy="1200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2400">
                <a:solidFill>
                  <a:schemeClr val="dk1"/>
                </a:solidFill>
                <a:latin typeface="Calibri"/>
                <a:ea typeface="Calibri"/>
                <a:cs typeface="Calibri"/>
                <a:sym typeface="Calibri"/>
              </a:rPr>
              <a:t>If a learning algorithm is suffering from high variance, getting more training data is likely to help.</a:t>
            </a:r>
            <a:endParaRPr sz="2400">
              <a:solidFill>
                <a:schemeClr val="dk1"/>
              </a:solidFill>
              <a:latin typeface="Calibri"/>
              <a:ea typeface="Calibri"/>
              <a:cs typeface="Calibri"/>
              <a:sym typeface="Calibri"/>
            </a:endParaRPr>
          </a:p>
        </p:txBody>
      </p:sp>
      <p:sp>
        <p:nvSpPr>
          <p:cNvPr id="789" name="Google Shape;789;p69"/>
          <p:cNvSpPr/>
          <p:nvPr/>
        </p:nvSpPr>
        <p:spPr>
          <a:xfrm rot="2738452">
            <a:off x="5959547" y="2184753"/>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Google Shape;790;p69"/>
          <p:cNvSpPr/>
          <p:nvPr/>
        </p:nvSpPr>
        <p:spPr>
          <a:xfrm rot="2738452">
            <a:off x="6096043" y="172295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69"/>
          <p:cNvSpPr/>
          <p:nvPr/>
        </p:nvSpPr>
        <p:spPr>
          <a:xfrm rot="2738452">
            <a:off x="6400234" y="1328999"/>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69"/>
          <p:cNvSpPr/>
          <p:nvPr/>
        </p:nvSpPr>
        <p:spPr>
          <a:xfrm rot="2738452">
            <a:off x="6878314" y="1324097"/>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69"/>
          <p:cNvSpPr/>
          <p:nvPr/>
        </p:nvSpPr>
        <p:spPr>
          <a:xfrm rot="2738452">
            <a:off x="7429203" y="121116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69"/>
          <p:cNvSpPr/>
          <p:nvPr/>
        </p:nvSpPr>
        <p:spPr>
          <a:xfrm rot="2738452">
            <a:off x="5963207" y="4250778"/>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69"/>
          <p:cNvSpPr/>
          <p:nvPr/>
        </p:nvSpPr>
        <p:spPr>
          <a:xfrm rot="2738452">
            <a:off x="6099703" y="378898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 name="Google Shape;796;p69"/>
          <p:cNvSpPr/>
          <p:nvPr/>
        </p:nvSpPr>
        <p:spPr>
          <a:xfrm rot="2738452">
            <a:off x="6403893" y="3395024"/>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69"/>
          <p:cNvSpPr/>
          <p:nvPr/>
        </p:nvSpPr>
        <p:spPr>
          <a:xfrm rot="2738452">
            <a:off x="6881975" y="3390122"/>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69"/>
          <p:cNvSpPr/>
          <p:nvPr/>
        </p:nvSpPr>
        <p:spPr>
          <a:xfrm rot="2738452">
            <a:off x="7432862" y="32771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69"/>
          <p:cNvSpPr/>
          <p:nvPr/>
        </p:nvSpPr>
        <p:spPr>
          <a:xfrm rot="2738452">
            <a:off x="7734003" y="33533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0" name="Google Shape;800;p69"/>
          <p:cNvSpPr/>
          <p:nvPr/>
        </p:nvSpPr>
        <p:spPr>
          <a:xfrm rot="2738452">
            <a:off x="7962603" y="35057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69"/>
          <p:cNvSpPr/>
          <p:nvPr/>
        </p:nvSpPr>
        <p:spPr>
          <a:xfrm rot="2738452">
            <a:off x="7182407" y="33533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 name="Google Shape;802;p69"/>
          <p:cNvSpPr/>
          <p:nvPr/>
        </p:nvSpPr>
        <p:spPr>
          <a:xfrm rot="2738452">
            <a:off x="6645936" y="3251080"/>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69"/>
          <p:cNvSpPr/>
          <p:nvPr/>
        </p:nvSpPr>
        <p:spPr>
          <a:xfrm rot="2738452">
            <a:off x="6234339" y="3555880"/>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69"/>
          <p:cNvSpPr/>
          <p:nvPr/>
        </p:nvSpPr>
        <p:spPr>
          <a:xfrm rot="2738452">
            <a:off x="5810807" y="4362181"/>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 name="Google Shape;805;p69"/>
          <p:cNvSpPr/>
          <p:nvPr/>
        </p:nvSpPr>
        <p:spPr>
          <a:xfrm rot="2738452">
            <a:off x="6039407" y="4039186"/>
            <a:ext cx="94829" cy="94829"/>
          </a:xfrm>
          <a:prstGeom prst="plus">
            <a:avLst>
              <a:gd fmla="val 46579" name="adj"/>
            </a:avLst>
          </a:prstGeom>
          <a:solidFill>
            <a:schemeClr val="dk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6" name="Google Shape;806;p69"/>
          <p:cNvSpPr txBox="1"/>
          <p:nvPr/>
        </p:nvSpPr>
        <p:spPr>
          <a:xfrm>
            <a:off x="5906785" y="408617"/>
            <a:ext cx="323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Calibri"/>
                <a:ea typeface="Calibri"/>
                <a:cs typeface="Calibri"/>
                <a:sym typeface="Calibri"/>
              </a:rPr>
              <a:t>(and small     )</a:t>
            </a:r>
            <a:endParaRPr sz="1800">
              <a:solidFill>
                <a:schemeClr val="dk1"/>
              </a:solidFill>
              <a:latin typeface="Calibri"/>
              <a:ea typeface="Calibri"/>
              <a:cs typeface="Calibri"/>
              <a:sym typeface="Calibri"/>
            </a:endParaRPr>
          </a:p>
        </p:txBody>
      </p:sp>
      <p:pic>
        <p:nvPicPr>
          <p:cNvPr id="807" name="Google Shape;807;p69"/>
          <p:cNvPicPr preferRelativeResize="0"/>
          <p:nvPr/>
        </p:nvPicPr>
        <p:blipFill rotWithShape="1">
          <a:blip r:embed="rId4">
            <a:alphaModFix/>
          </a:blip>
          <a:srcRect b="0" l="0" r="0" t="0"/>
          <a:stretch/>
        </p:blipFill>
        <p:spPr>
          <a:xfrm>
            <a:off x="7068969" y="505656"/>
            <a:ext cx="125730" cy="179070"/>
          </a:xfrm>
          <a:prstGeom prst="rect">
            <a:avLst/>
          </a:prstGeom>
          <a:noFill/>
          <a:ln>
            <a:noFill/>
          </a:ln>
        </p:spPr>
      </p:pic>
      <p:pic>
        <p:nvPicPr>
          <p:cNvPr id="808" name="Google Shape;808;p69"/>
          <p:cNvPicPr preferRelativeResize="0"/>
          <p:nvPr/>
        </p:nvPicPr>
        <p:blipFill>
          <a:blip r:embed="rId5">
            <a:alphaModFix/>
          </a:blip>
          <a:stretch>
            <a:fillRect/>
          </a:stretch>
        </p:blipFill>
        <p:spPr>
          <a:xfrm>
            <a:off x="88800" y="777925"/>
            <a:ext cx="5004000" cy="2583049"/>
          </a:xfrm>
          <a:prstGeom prst="rect">
            <a:avLst/>
          </a:prstGeom>
          <a:noFill/>
          <a:ln>
            <a:noFill/>
          </a:ln>
        </p:spPr>
      </p:pic>
      <p:pic>
        <p:nvPicPr>
          <p:cNvPr id="809" name="Google Shape;809;p69"/>
          <p:cNvPicPr preferRelativeResize="0"/>
          <p:nvPr/>
        </p:nvPicPr>
        <p:blipFill rotWithShape="1">
          <a:blip r:embed="rId6">
            <a:alphaModFix/>
          </a:blip>
          <a:srcRect b="9052" l="56526" r="16805" t="27017"/>
          <a:stretch/>
        </p:blipFill>
        <p:spPr>
          <a:xfrm>
            <a:off x="5321100" y="708025"/>
            <a:ext cx="3289152" cy="44354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0"/>
          <p:cNvSpPr txBox="1"/>
          <p:nvPr/>
        </p:nvSpPr>
        <p:spPr>
          <a:xfrm>
            <a:off x="366823" y="278269"/>
            <a:ext cx="8305800" cy="178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200">
                <a:solidFill>
                  <a:schemeClr val="dk1"/>
                </a:solidFill>
                <a:latin typeface="Calibri"/>
                <a:ea typeface="Calibri"/>
                <a:cs typeface="Calibri"/>
                <a:sym typeface="Calibri"/>
              </a:rPr>
              <a:t>Debugging a learning algorithm:</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Suppose you have implemented regularized linear regression to predict housing prices. However, when you test your hypothesis in a new set of houses, you find that it makes unacceptably large errors in its prediction. What should you try next? </a:t>
            </a:r>
            <a:endParaRPr sz="2200">
              <a:solidFill>
                <a:schemeClr val="dk1"/>
              </a:solidFill>
              <a:latin typeface="Calibri"/>
              <a:ea typeface="Calibri"/>
              <a:cs typeface="Calibri"/>
              <a:sym typeface="Calibri"/>
            </a:endParaRPr>
          </a:p>
        </p:txBody>
      </p:sp>
      <p:sp>
        <p:nvSpPr>
          <p:cNvPr id="815" name="Google Shape;815;p70"/>
          <p:cNvSpPr txBox="1"/>
          <p:nvPr/>
        </p:nvSpPr>
        <p:spPr>
          <a:xfrm>
            <a:off x="685800" y="2200692"/>
            <a:ext cx="5562600" cy="2123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Get more training examples</a:t>
            </a:r>
            <a:endParaRPr/>
          </a:p>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Try smaller sets of features</a:t>
            </a:r>
            <a:endParaRPr/>
          </a:p>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Try getting additional features</a:t>
            </a:r>
            <a:endParaRPr/>
          </a:p>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Try adding polynomial features</a:t>
            </a:r>
            <a:endParaRPr/>
          </a:p>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Try decreasing</a:t>
            </a:r>
            <a:endParaRPr/>
          </a:p>
          <a:p>
            <a:pPr indent="-342900" lvl="0" marL="342900" marR="0" rtl="0" algn="l">
              <a:spcBef>
                <a:spcPts val="0"/>
              </a:spcBef>
              <a:spcAft>
                <a:spcPts val="0"/>
              </a:spcAft>
              <a:buClr>
                <a:schemeClr val="dk1"/>
              </a:buClr>
              <a:buSzPts val="2200"/>
              <a:buFont typeface="Calibri"/>
              <a:buChar char="-"/>
            </a:pPr>
            <a:r>
              <a:rPr lang="ru" sz="2200">
                <a:solidFill>
                  <a:schemeClr val="dk1"/>
                </a:solidFill>
                <a:latin typeface="Calibri"/>
                <a:ea typeface="Calibri"/>
                <a:cs typeface="Calibri"/>
                <a:sym typeface="Calibri"/>
              </a:rPr>
              <a:t>Try increasing</a:t>
            </a:r>
            <a:endParaRPr sz="2200">
              <a:solidFill>
                <a:schemeClr val="dk1"/>
              </a:solidFill>
              <a:latin typeface="Calibri"/>
              <a:ea typeface="Calibri"/>
              <a:cs typeface="Calibri"/>
              <a:sym typeface="Calibri"/>
            </a:endParaRPr>
          </a:p>
        </p:txBody>
      </p:sp>
      <p:pic>
        <p:nvPicPr>
          <p:cNvPr id="816" name="Google Shape;816;p70"/>
          <p:cNvPicPr preferRelativeResize="0"/>
          <p:nvPr/>
        </p:nvPicPr>
        <p:blipFill rotWithShape="1">
          <a:blip r:embed="rId3">
            <a:alphaModFix/>
          </a:blip>
          <a:srcRect b="0" l="0" r="0" t="0"/>
          <a:stretch/>
        </p:blipFill>
        <p:spPr>
          <a:xfrm>
            <a:off x="4662377" y="3275582"/>
            <a:ext cx="1800225" cy="274320"/>
          </a:xfrm>
          <a:prstGeom prst="rect">
            <a:avLst/>
          </a:prstGeom>
          <a:noFill/>
          <a:ln>
            <a:noFill/>
          </a:ln>
        </p:spPr>
      </p:pic>
      <p:pic>
        <p:nvPicPr>
          <p:cNvPr id="817" name="Google Shape;817;p70"/>
          <p:cNvPicPr preferRelativeResize="0"/>
          <p:nvPr/>
        </p:nvPicPr>
        <p:blipFill rotWithShape="1">
          <a:blip r:embed="rId4">
            <a:alphaModFix/>
          </a:blip>
          <a:srcRect b="0" l="0" r="0" t="0"/>
          <a:stretch/>
        </p:blipFill>
        <p:spPr>
          <a:xfrm>
            <a:off x="2805229" y="3680391"/>
            <a:ext cx="125730" cy="179070"/>
          </a:xfrm>
          <a:prstGeom prst="rect">
            <a:avLst/>
          </a:prstGeom>
          <a:noFill/>
          <a:ln>
            <a:noFill/>
          </a:ln>
        </p:spPr>
      </p:pic>
      <p:pic>
        <p:nvPicPr>
          <p:cNvPr id="818" name="Google Shape;818;p70"/>
          <p:cNvPicPr preferRelativeResize="0"/>
          <p:nvPr/>
        </p:nvPicPr>
        <p:blipFill rotWithShape="1">
          <a:blip r:embed="rId4">
            <a:alphaModFix/>
          </a:blip>
          <a:srcRect b="0" l="0" r="0" t="0"/>
          <a:stretch/>
        </p:blipFill>
        <p:spPr>
          <a:xfrm>
            <a:off x="2722031" y="4010050"/>
            <a:ext cx="125730" cy="1790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1"/>
          <p:cNvSpPr txBox="1"/>
          <p:nvPr/>
        </p:nvSpPr>
        <p:spPr>
          <a:xfrm>
            <a:off x="381000" y="285750"/>
            <a:ext cx="6400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Neural networks and overfitting</a:t>
            </a:r>
            <a:endParaRPr b="1" sz="2400">
              <a:solidFill>
                <a:schemeClr val="dk1"/>
              </a:solidFill>
              <a:latin typeface="Calibri"/>
              <a:ea typeface="Calibri"/>
              <a:cs typeface="Calibri"/>
              <a:sym typeface="Calibri"/>
            </a:endParaRPr>
          </a:p>
        </p:txBody>
      </p:sp>
      <p:sp>
        <p:nvSpPr>
          <p:cNvPr id="824" name="Google Shape;824;p71"/>
          <p:cNvSpPr txBox="1"/>
          <p:nvPr/>
        </p:nvSpPr>
        <p:spPr>
          <a:xfrm>
            <a:off x="533400" y="819150"/>
            <a:ext cx="33135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2000">
                <a:solidFill>
                  <a:schemeClr val="dk1"/>
                </a:solidFill>
                <a:latin typeface="Calibri"/>
                <a:ea typeface="Calibri"/>
                <a:cs typeface="Calibri"/>
                <a:sym typeface="Calibri"/>
              </a:rPr>
              <a:t>“Small” neural network</a:t>
            </a:r>
            <a:endParaRPr/>
          </a:p>
          <a:p>
            <a:pPr indent="0" lvl="0" marL="0" marR="0" rtl="0" algn="ctr">
              <a:spcBef>
                <a:spcPts val="0"/>
              </a:spcBef>
              <a:spcAft>
                <a:spcPts val="0"/>
              </a:spcAft>
              <a:buNone/>
            </a:pPr>
            <a:r>
              <a:rPr lang="ru" sz="2000">
                <a:solidFill>
                  <a:schemeClr val="dk1"/>
                </a:solidFill>
                <a:latin typeface="Calibri"/>
                <a:ea typeface="Calibri"/>
                <a:cs typeface="Calibri"/>
                <a:sym typeface="Calibri"/>
              </a:rPr>
              <a:t>(fewer parameters; more prone to underfitting)</a:t>
            </a:r>
            <a:endParaRPr/>
          </a:p>
        </p:txBody>
      </p:sp>
      <p:sp>
        <p:nvSpPr>
          <p:cNvPr id="825" name="Google Shape;825;p71"/>
          <p:cNvSpPr txBox="1"/>
          <p:nvPr/>
        </p:nvSpPr>
        <p:spPr>
          <a:xfrm>
            <a:off x="4419600" y="819150"/>
            <a:ext cx="35382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2000">
                <a:solidFill>
                  <a:schemeClr val="dk1"/>
                </a:solidFill>
                <a:latin typeface="Calibri"/>
                <a:ea typeface="Calibri"/>
                <a:cs typeface="Calibri"/>
                <a:sym typeface="Calibri"/>
              </a:rPr>
              <a:t>“Large” neural network</a:t>
            </a:r>
            <a:endParaRPr/>
          </a:p>
          <a:p>
            <a:pPr indent="0" lvl="0" marL="0" marR="0" rtl="0" algn="ctr">
              <a:spcBef>
                <a:spcPts val="0"/>
              </a:spcBef>
              <a:spcAft>
                <a:spcPts val="0"/>
              </a:spcAft>
              <a:buNone/>
            </a:pPr>
            <a:r>
              <a:rPr lang="ru" sz="2000">
                <a:solidFill>
                  <a:schemeClr val="dk1"/>
                </a:solidFill>
                <a:latin typeface="Calibri"/>
                <a:ea typeface="Calibri"/>
                <a:cs typeface="Calibri"/>
                <a:sym typeface="Calibri"/>
              </a:rPr>
              <a:t>(more parameters; more prone to overfitting)</a:t>
            </a:r>
            <a:endParaRPr/>
          </a:p>
        </p:txBody>
      </p:sp>
      <p:grpSp>
        <p:nvGrpSpPr>
          <p:cNvPr id="826" name="Google Shape;826;p71"/>
          <p:cNvGrpSpPr/>
          <p:nvPr/>
        </p:nvGrpSpPr>
        <p:grpSpPr>
          <a:xfrm>
            <a:off x="1558297" y="2267014"/>
            <a:ext cx="1337415" cy="613109"/>
            <a:chOff x="1253012" y="2038350"/>
            <a:chExt cx="1642613" cy="753020"/>
          </a:xfrm>
        </p:grpSpPr>
        <p:sp>
          <p:nvSpPr>
            <p:cNvPr id="827" name="Google Shape;827;p71"/>
            <p:cNvSpPr/>
            <p:nvPr/>
          </p:nvSpPr>
          <p:spPr>
            <a:xfrm>
              <a:off x="1253012" y="2421971"/>
              <a:ext cx="212700" cy="213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71"/>
            <p:cNvSpPr/>
            <p:nvPr/>
          </p:nvSpPr>
          <p:spPr>
            <a:xfrm>
              <a:off x="1255668" y="2102091"/>
              <a:ext cx="212700" cy="213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71"/>
            <p:cNvSpPr/>
            <p:nvPr/>
          </p:nvSpPr>
          <p:spPr>
            <a:xfrm>
              <a:off x="1991554" y="2038350"/>
              <a:ext cx="212700" cy="213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30" name="Google Shape;830;p71"/>
            <p:cNvCxnSpPr>
              <a:stCxn id="828" idx="6"/>
            </p:cNvCxnSpPr>
            <p:nvPr/>
          </p:nvCxnSpPr>
          <p:spPr>
            <a:xfrm flipH="1" rot="10800000">
              <a:off x="1468368" y="2145291"/>
              <a:ext cx="525900" cy="63600"/>
            </a:xfrm>
            <a:prstGeom prst="straightConnector1">
              <a:avLst/>
            </a:prstGeom>
            <a:noFill/>
            <a:ln cap="flat" cmpd="sng" w="9525">
              <a:solidFill>
                <a:schemeClr val="dk1"/>
              </a:solidFill>
              <a:prstDash val="solid"/>
              <a:round/>
              <a:headEnd len="sm" w="sm" type="none"/>
              <a:tailEnd len="med" w="med" type="stealth"/>
            </a:ln>
          </p:spPr>
        </p:cxnSp>
        <p:cxnSp>
          <p:nvCxnSpPr>
            <p:cNvPr id="831" name="Google Shape;831;p71"/>
            <p:cNvCxnSpPr>
              <a:stCxn id="827" idx="6"/>
              <a:endCxn id="829" idx="2"/>
            </p:cNvCxnSpPr>
            <p:nvPr/>
          </p:nvCxnSpPr>
          <p:spPr>
            <a:xfrm flipH="1" rot="10800000">
              <a:off x="1465712" y="2145071"/>
              <a:ext cx="525900" cy="383700"/>
            </a:xfrm>
            <a:prstGeom prst="straightConnector1">
              <a:avLst/>
            </a:prstGeom>
            <a:noFill/>
            <a:ln cap="flat" cmpd="sng" w="9525">
              <a:solidFill>
                <a:schemeClr val="dk1"/>
              </a:solidFill>
              <a:prstDash val="solid"/>
              <a:round/>
              <a:headEnd len="sm" w="sm" type="none"/>
              <a:tailEnd len="med" w="med" type="stealth"/>
            </a:ln>
          </p:spPr>
        </p:cxnSp>
        <p:sp>
          <p:nvSpPr>
            <p:cNvPr id="832" name="Google Shape;832;p71"/>
            <p:cNvSpPr/>
            <p:nvPr/>
          </p:nvSpPr>
          <p:spPr>
            <a:xfrm>
              <a:off x="1991553" y="2315497"/>
              <a:ext cx="212700" cy="213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33" name="Google Shape;833;p71"/>
            <p:cNvCxnSpPr>
              <a:stCxn id="828" idx="6"/>
              <a:endCxn id="832" idx="2"/>
            </p:cNvCxnSpPr>
            <p:nvPr/>
          </p:nvCxnSpPr>
          <p:spPr>
            <a:xfrm>
              <a:off x="1468368" y="2208891"/>
              <a:ext cx="523200" cy="213300"/>
            </a:xfrm>
            <a:prstGeom prst="straightConnector1">
              <a:avLst/>
            </a:prstGeom>
            <a:noFill/>
            <a:ln cap="flat" cmpd="sng" w="9525">
              <a:solidFill>
                <a:schemeClr val="dk1"/>
              </a:solidFill>
              <a:prstDash val="solid"/>
              <a:round/>
              <a:headEnd len="sm" w="sm" type="none"/>
              <a:tailEnd len="med" w="med" type="stealth"/>
            </a:ln>
          </p:spPr>
        </p:cxnSp>
        <p:cxnSp>
          <p:nvCxnSpPr>
            <p:cNvPr id="834" name="Google Shape;834;p71"/>
            <p:cNvCxnSpPr>
              <a:stCxn id="827" idx="6"/>
              <a:endCxn id="832" idx="2"/>
            </p:cNvCxnSpPr>
            <p:nvPr/>
          </p:nvCxnSpPr>
          <p:spPr>
            <a:xfrm flipH="1" rot="10800000">
              <a:off x="1465712" y="2422271"/>
              <a:ext cx="525900" cy="106500"/>
            </a:xfrm>
            <a:prstGeom prst="straightConnector1">
              <a:avLst/>
            </a:prstGeom>
            <a:noFill/>
            <a:ln cap="flat" cmpd="sng" w="9525">
              <a:solidFill>
                <a:schemeClr val="dk1"/>
              </a:solidFill>
              <a:prstDash val="solid"/>
              <a:round/>
              <a:headEnd len="sm" w="sm" type="none"/>
              <a:tailEnd len="med" w="med" type="stealth"/>
            </a:ln>
          </p:spPr>
        </p:cxnSp>
        <p:cxnSp>
          <p:nvCxnSpPr>
            <p:cNvPr id="835" name="Google Shape;835;p71"/>
            <p:cNvCxnSpPr>
              <a:stCxn id="828" idx="6"/>
            </p:cNvCxnSpPr>
            <p:nvPr/>
          </p:nvCxnSpPr>
          <p:spPr>
            <a:xfrm>
              <a:off x="1468368" y="2208891"/>
              <a:ext cx="525900" cy="479700"/>
            </a:xfrm>
            <a:prstGeom prst="straightConnector1">
              <a:avLst/>
            </a:prstGeom>
            <a:noFill/>
            <a:ln cap="flat" cmpd="sng" w="9525">
              <a:solidFill>
                <a:schemeClr val="dk1"/>
              </a:solidFill>
              <a:prstDash val="solid"/>
              <a:round/>
              <a:headEnd len="sm" w="sm" type="none"/>
              <a:tailEnd len="med" w="med" type="stealth"/>
            </a:ln>
          </p:spPr>
        </p:cxnSp>
        <p:cxnSp>
          <p:nvCxnSpPr>
            <p:cNvPr id="836" name="Google Shape;836;p71"/>
            <p:cNvCxnSpPr>
              <a:stCxn id="827" idx="6"/>
              <a:endCxn id="837" idx="2"/>
            </p:cNvCxnSpPr>
            <p:nvPr/>
          </p:nvCxnSpPr>
          <p:spPr>
            <a:xfrm>
              <a:off x="1465712" y="2528771"/>
              <a:ext cx="525900" cy="155700"/>
            </a:xfrm>
            <a:prstGeom prst="straightConnector1">
              <a:avLst/>
            </a:prstGeom>
            <a:noFill/>
            <a:ln cap="flat" cmpd="sng" w="9525">
              <a:solidFill>
                <a:schemeClr val="dk1"/>
              </a:solidFill>
              <a:prstDash val="solid"/>
              <a:round/>
              <a:headEnd len="sm" w="sm" type="none"/>
              <a:tailEnd len="med" w="med" type="stealth"/>
            </a:ln>
          </p:spPr>
        </p:cxnSp>
        <p:cxnSp>
          <p:nvCxnSpPr>
            <p:cNvPr id="838" name="Google Shape;838;p71"/>
            <p:cNvCxnSpPr>
              <a:stCxn id="837" idx="6"/>
              <a:endCxn id="839" idx="2"/>
            </p:cNvCxnSpPr>
            <p:nvPr/>
          </p:nvCxnSpPr>
          <p:spPr>
            <a:xfrm flipH="1" rot="10800000">
              <a:off x="2204254" y="2361170"/>
              <a:ext cx="478800" cy="323400"/>
            </a:xfrm>
            <a:prstGeom prst="straightConnector1">
              <a:avLst/>
            </a:prstGeom>
            <a:noFill/>
            <a:ln cap="flat" cmpd="sng" w="9525">
              <a:solidFill>
                <a:schemeClr val="dk1"/>
              </a:solidFill>
              <a:prstDash val="solid"/>
              <a:round/>
              <a:headEnd len="sm" w="sm" type="none"/>
              <a:tailEnd len="med" w="med" type="stealth"/>
            </a:ln>
          </p:spPr>
        </p:cxnSp>
        <p:cxnSp>
          <p:nvCxnSpPr>
            <p:cNvPr id="840" name="Google Shape;840;p71"/>
            <p:cNvCxnSpPr>
              <a:stCxn id="832" idx="6"/>
              <a:endCxn id="839" idx="2"/>
            </p:cNvCxnSpPr>
            <p:nvPr/>
          </p:nvCxnSpPr>
          <p:spPr>
            <a:xfrm flipH="1" rot="10800000">
              <a:off x="2204253" y="2361397"/>
              <a:ext cx="478800" cy="60900"/>
            </a:xfrm>
            <a:prstGeom prst="straightConnector1">
              <a:avLst/>
            </a:prstGeom>
            <a:noFill/>
            <a:ln cap="flat" cmpd="sng" w="9525">
              <a:solidFill>
                <a:schemeClr val="dk1"/>
              </a:solidFill>
              <a:prstDash val="solid"/>
              <a:round/>
              <a:headEnd len="sm" w="sm" type="none"/>
              <a:tailEnd len="med" w="med" type="stealth"/>
            </a:ln>
          </p:spPr>
        </p:cxnSp>
        <p:cxnSp>
          <p:nvCxnSpPr>
            <p:cNvPr id="841" name="Google Shape;841;p71"/>
            <p:cNvCxnSpPr>
              <a:stCxn id="829" idx="6"/>
              <a:endCxn id="839" idx="2"/>
            </p:cNvCxnSpPr>
            <p:nvPr/>
          </p:nvCxnSpPr>
          <p:spPr>
            <a:xfrm>
              <a:off x="2204254" y="2145150"/>
              <a:ext cx="478800" cy="216000"/>
            </a:xfrm>
            <a:prstGeom prst="straightConnector1">
              <a:avLst/>
            </a:prstGeom>
            <a:noFill/>
            <a:ln cap="flat" cmpd="sng" w="9525">
              <a:solidFill>
                <a:schemeClr val="dk1"/>
              </a:solidFill>
              <a:prstDash val="solid"/>
              <a:round/>
              <a:headEnd len="sm" w="sm" type="none"/>
              <a:tailEnd len="med" w="med" type="stealth"/>
            </a:ln>
          </p:spPr>
        </p:cxnSp>
        <p:sp>
          <p:nvSpPr>
            <p:cNvPr id="837" name="Google Shape;837;p71"/>
            <p:cNvSpPr/>
            <p:nvPr/>
          </p:nvSpPr>
          <p:spPr>
            <a:xfrm>
              <a:off x="1991554" y="2577770"/>
              <a:ext cx="212700" cy="213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71"/>
            <p:cNvSpPr/>
            <p:nvPr/>
          </p:nvSpPr>
          <p:spPr>
            <a:xfrm>
              <a:off x="2682925" y="2254491"/>
              <a:ext cx="212700" cy="213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42" name="Google Shape;842;p71"/>
          <p:cNvSpPr/>
          <p:nvPr/>
        </p:nvSpPr>
        <p:spPr>
          <a:xfrm>
            <a:off x="6182533" y="2592205"/>
            <a:ext cx="161700" cy="171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71"/>
          <p:cNvSpPr/>
          <p:nvPr/>
        </p:nvSpPr>
        <p:spPr>
          <a:xfrm>
            <a:off x="6182533" y="2332065"/>
            <a:ext cx="161700" cy="171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71"/>
          <p:cNvSpPr/>
          <p:nvPr/>
        </p:nvSpPr>
        <p:spPr>
          <a:xfrm>
            <a:off x="6744284" y="2139153"/>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71"/>
          <p:cNvSpPr/>
          <p:nvPr/>
        </p:nvSpPr>
        <p:spPr>
          <a:xfrm>
            <a:off x="8071259" y="2363616"/>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6" name="Google Shape;846;p71"/>
          <p:cNvCxnSpPr/>
          <p:nvPr/>
        </p:nvCxnSpPr>
        <p:spPr>
          <a:xfrm flipH="1" rot="10800000">
            <a:off x="6344298" y="2225098"/>
            <a:ext cx="399900" cy="192900"/>
          </a:xfrm>
          <a:prstGeom prst="straightConnector1">
            <a:avLst/>
          </a:prstGeom>
          <a:noFill/>
          <a:ln cap="flat" cmpd="sng" w="9525">
            <a:solidFill>
              <a:schemeClr val="dk1"/>
            </a:solidFill>
            <a:prstDash val="solid"/>
            <a:round/>
            <a:headEnd len="sm" w="sm" type="none"/>
            <a:tailEnd len="med" w="med" type="stealth"/>
          </a:ln>
        </p:spPr>
      </p:cxnSp>
      <p:cxnSp>
        <p:nvCxnSpPr>
          <p:cNvPr id="847" name="Google Shape;847;p71"/>
          <p:cNvCxnSpPr>
            <a:stCxn id="842" idx="6"/>
            <a:endCxn id="844" idx="2"/>
          </p:cNvCxnSpPr>
          <p:nvPr/>
        </p:nvCxnSpPr>
        <p:spPr>
          <a:xfrm flipH="1" rot="10800000">
            <a:off x="6344233" y="2225155"/>
            <a:ext cx="400200" cy="453000"/>
          </a:xfrm>
          <a:prstGeom prst="straightConnector1">
            <a:avLst/>
          </a:prstGeom>
          <a:noFill/>
          <a:ln cap="flat" cmpd="sng" w="9525">
            <a:solidFill>
              <a:schemeClr val="dk1"/>
            </a:solidFill>
            <a:prstDash val="solid"/>
            <a:round/>
            <a:headEnd len="sm" w="sm" type="none"/>
            <a:tailEnd len="med" w="med" type="stealth"/>
          </a:ln>
        </p:spPr>
      </p:cxnSp>
      <p:sp>
        <p:nvSpPr>
          <p:cNvPr id="848" name="Google Shape;848;p71"/>
          <p:cNvSpPr/>
          <p:nvPr/>
        </p:nvSpPr>
        <p:spPr>
          <a:xfrm>
            <a:off x="6744283" y="2362235"/>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9" name="Google Shape;849;p71"/>
          <p:cNvCxnSpPr/>
          <p:nvPr/>
        </p:nvCxnSpPr>
        <p:spPr>
          <a:xfrm>
            <a:off x="6344298" y="2417998"/>
            <a:ext cx="399900" cy="30300"/>
          </a:xfrm>
          <a:prstGeom prst="straightConnector1">
            <a:avLst/>
          </a:prstGeom>
          <a:noFill/>
          <a:ln cap="flat" cmpd="sng" w="9525">
            <a:solidFill>
              <a:schemeClr val="dk1"/>
            </a:solidFill>
            <a:prstDash val="solid"/>
            <a:round/>
            <a:headEnd len="sm" w="sm" type="none"/>
            <a:tailEnd len="med" w="med" type="stealth"/>
          </a:ln>
        </p:spPr>
      </p:cxnSp>
      <p:cxnSp>
        <p:nvCxnSpPr>
          <p:cNvPr id="850" name="Google Shape;850;p71"/>
          <p:cNvCxnSpPr>
            <a:stCxn id="842" idx="6"/>
            <a:endCxn id="848" idx="2"/>
          </p:cNvCxnSpPr>
          <p:nvPr/>
        </p:nvCxnSpPr>
        <p:spPr>
          <a:xfrm flipH="1" rot="10800000">
            <a:off x="6344233" y="2448055"/>
            <a:ext cx="400200" cy="230100"/>
          </a:xfrm>
          <a:prstGeom prst="straightConnector1">
            <a:avLst/>
          </a:prstGeom>
          <a:noFill/>
          <a:ln cap="flat" cmpd="sng" w="9525">
            <a:solidFill>
              <a:schemeClr val="dk1"/>
            </a:solidFill>
            <a:prstDash val="solid"/>
            <a:round/>
            <a:headEnd len="sm" w="sm" type="none"/>
            <a:tailEnd len="med" w="med" type="stealth"/>
          </a:ln>
        </p:spPr>
      </p:cxnSp>
      <p:sp>
        <p:nvSpPr>
          <p:cNvPr id="851" name="Google Shape;851;p71"/>
          <p:cNvSpPr/>
          <p:nvPr/>
        </p:nvSpPr>
        <p:spPr>
          <a:xfrm>
            <a:off x="6744283" y="2576604"/>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2" name="Google Shape;852;p71"/>
          <p:cNvCxnSpPr/>
          <p:nvPr/>
        </p:nvCxnSpPr>
        <p:spPr>
          <a:xfrm>
            <a:off x="6344298" y="2417998"/>
            <a:ext cx="399900" cy="244500"/>
          </a:xfrm>
          <a:prstGeom prst="straightConnector1">
            <a:avLst/>
          </a:prstGeom>
          <a:noFill/>
          <a:ln cap="flat" cmpd="sng" w="9525">
            <a:solidFill>
              <a:schemeClr val="dk1"/>
            </a:solidFill>
            <a:prstDash val="solid"/>
            <a:round/>
            <a:headEnd len="sm" w="sm" type="none"/>
            <a:tailEnd len="med" w="med" type="stealth"/>
          </a:ln>
        </p:spPr>
      </p:cxnSp>
      <p:cxnSp>
        <p:nvCxnSpPr>
          <p:cNvPr id="853" name="Google Shape;853;p71"/>
          <p:cNvCxnSpPr>
            <a:stCxn id="842" idx="6"/>
            <a:endCxn id="851" idx="2"/>
          </p:cNvCxnSpPr>
          <p:nvPr/>
        </p:nvCxnSpPr>
        <p:spPr>
          <a:xfrm flipH="1" rot="10800000">
            <a:off x="6344233" y="2662555"/>
            <a:ext cx="400200" cy="15600"/>
          </a:xfrm>
          <a:prstGeom prst="straightConnector1">
            <a:avLst/>
          </a:prstGeom>
          <a:noFill/>
          <a:ln cap="flat" cmpd="sng" w="9525">
            <a:solidFill>
              <a:schemeClr val="dk1"/>
            </a:solidFill>
            <a:prstDash val="solid"/>
            <a:round/>
            <a:headEnd len="sm" w="sm" type="none"/>
            <a:tailEnd len="med" w="med" type="stealth"/>
          </a:ln>
        </p:spPr>
      </p:cxnSp>
      <p:sp>
        <p:nvSpPr>
          <p:cNvPr id="854" name="Google Shape;854;p71"/>
          <p:cNvSpPr/>
          <p:nvPr/>
        </p:nvSpPr>
        <p:spPr>
          <a:xfrm>
            <a:off x="6744283" y="2786319"/>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5" name="Google Shape;855;p71"/>
          <p:cNvCxnSpPr>
            <a:stCxn id="843" idx="6"/>
            <a:endCxn id="854" idx="2"/>
          </p:cNvCxnSpPr>
          <p:nvPr/>
        </p:nvCxnSpPr>
        <p:spPr>
          <a:xfrm>
            <a:off x="6344233" y="2418015"/>
            <a:ext cx="400200" cy="454200"/>
          </a:xfrm>
          <a:prstGeom prst="straightConnector1">
            <a:avLst/>
          </a:prstGeom>
          <a:noFill/>
          <a:ln cap="flat" cmpd="sng" w="9525">
            <a:solidFill>
              <a:schemeClr val="dk1"/>
            </a:solidFill>
            <a:prstDash val="solid"/>
            <a:round/>
            <a:headEnd len="sm" w="sm" type="none"/>
            <a:tailEnd len="med" w="med" type="stealth"/>
          </a:ln>
        </p:spPr>
      </p:cxnSp>
      <p:cxnSp>
        <p:nvCxnSpPr>
          <p:cNvPr id="856" name="Google Shape;856;p71"/>
          <p:cNvCxnSpPr>
            <a:stCxn id="842" idx="6"/>
            <a:endCxn id="854" idx="2"/>
          </p:cNvCxnSpPr>
          <p:nvPr/>
        </p:nvCxnSpPr>
        <p:spPr>
          <a:xfrm>
            <a:off x="6344233" y="2678155"/>
            <a:ext cx="400200" cy="194100"/>
          </a:xfrm>
          <a:prstGeom prst="straightConnector1">
            <a:avLst/>
          </a:prstGeom>
          <a:noFill/>
          <a:ln cap="flat" cmpd="sng" w="9525">
            <a:solidFill>
              <a:schemeClr val="dk1"/>
            </a:solidFill>
            <a:prstDash val="solid"/>
            <a:round/>
            <a:headEnd len="sm" w="sm" type="none"/>
            <a:tailEnd len="med" w="med" type="stealth"/>
          </a:ln>
        </p:spPr>
      </p:cxnSp>
      <p:sp>
        <p:nvSpPr>
          <p:cNvPr id="857" name="Google Shape;857;p71"/>
          <p:cNvSpPr/>
          <p:nvPr/>
        </p:nvSpPr>
        <p:spPr>
          <a:xfrm>
            <a:off x="6744284" y="3004342"/>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8" name="Google Shape;858;p71"/>
          <p:cNvCxnSpPr>
            <a:stCxn id="843" idx="6"/>
            <a:endCxn id="857" idx="2"/>
          </p:cNvCxnSpPr>
          <p:nvPr/>
        </p:nvCxnSpPr>
        <p:spPr>
          <a:xfrm>
            <a:off x="6344233" y="2418015"/>
            <a:ext cx="400200" cy="672300"/>
          </a:xfrm>
          <a:prstGeom prst="straightConnector1">
            <a:avLst/>
          </a:prstGeom>
          <a:noFill/>
          <a:ln cap="flat" cmpd="sng" w="9525">
            <a:solidFill>
              <a:schemeClr val="dk1"/>
            </a:solidFill>
            <a:prstDash val="solid"/>
            <a:round/>
            <a:headEnd len="sm" w="sm" type="none"/>
            <a:tailEnd len="med" w="med" type="stealth"/>
          </a:ln>
        </p:spPr>
      </p:cxnSp>
      <p:cxnSp>
        <p:nvCxnSpPr>
          <p:cNvPr id="859" name="Google Shape;859;p71"/>
          <p:cNvCxnSpPr>
            <a:stCxn id="842" idx="6"/>
            <a:endCxn id="857" idx="2"/>
          </p:cNvCxnSpPr>
          <p:nvPr/>
        </p:nvCxnSpPr>
        <p:spPr>
          <a:xfrm>
            <a:off x="6344233" y="2678155"/>
            <a:ext cx="400200" cy="412200"/>
          </a:xfrm>
          <a:prstGeom prst="straightConnector1">
            <a:avLst/>
          </a:prstGeom>
          <a:noFill/>
          <a:ln cap="flat" cmpd="sng" w="9525">
            <a:solidFill>
              <a:schemeClr val="dk1"/>
            </a:solidFill>
            <a:prstDash val="solid"/>
            <a:round/>
            <a:headEnd len="sm" w="sm" type="none"/>
            <a:tailEnd len="med" w="med" type="stealth"/>
          </a:ln>
        </p:spPr>
      </p:cxnSp>
      <p:sp>
        <p:nvSpPr>
          <p:cNvPr id="860" name="Google Shape;860;p71"/>
          <p:cNvSpPr/>
          <p:nvPr/>
        </p:nvSpPr>
        <p:spPr>
          <a:xfrm>
            <a:off x="7381501" y="2139152"/>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1" name="Google Shape;861;p71"/>
          <p:cNvCxnSpPr>
            <a:stCxn id="844" idx="6"/>
            <a:endCxn id="860" idx="2"/>
          </p:cNvCxnSpPr>
          <p:nvPr/>
        </p:nvCxnSpPr>
        <p:spPr>
          <a:xfrm>
            <a:off x="6905984" y="2225103"/>
            <a:ext cx="475500" cy="0"/>
          </a:xfrm>
          <a:prstGeom prst="straightConnector1">
            <a:avLst/>
          </a:prstGeom>
          <a:noFill/>
          <a:ln cap="flat" cmpd="sng" w="9525">
            <a:solidFill>
              <a:schemeClr val="dk1"/>
            </a:solidFill>
            <a:prstDash val="solid"/>
            <a:round/>
            <a:headEnd len="sm" w="sm" type="none"/>
            <a:tailEnd len="med" w="med" type="stealth"/>
          </a:ln>
        </p:spPr>
      </p:cxnSp>
      <p:cxnSp>
        <p:nvCxnSpPr>
          <p:cNvPr id="862" name="Google Shape;862;p71"/>
          <p:cNvCxnSpPr>
            <a:stCxn id="848" idx="6"/>
            <a:endCxn id="860" idx="2"/>
          </p:cNvCxnSpPr>
          <p:nvPr/>
        </p:nvCxnSpPr>
        <p:spPr>
          <a:xfrm flipH="1" rot="10800000">
            <a:off x="6905983" y="2224985"/>
            <a:ext cx="475500" cy="223200"/>
          </a:xfrm>
          <a:prstGeom prst="straightConnector1">
            <a:avLst/>
          </a:prstGeom>
          <a:noFill/>
          <a:ln cap="flat" cmpd="sng" w="9525">
            <a:solidFill>
              <a:schemeClr val="dk1"/>
            </a:solidFill>
            <a:prstDash val="solid"/>
            <a:round/>
            <a:headEnd len="sm" w="sm" type="none"/>
            <a:tailEnd len="med" w="med" type="stealth"/>
          </a:ln>
        </p:spPr>
      </p:cxnSp>
      <p:cxnSp>
        <p:nvCxnSpPr>
          <p:cNvPr id="863" name="Google Shape;863;p71"/>
          <p:cNvCxnSpPr>
            <a:stCxn id="851" idx="6"/>
            <a:endCxn id="860" idx="2"/>
          </p:cNvCxnSpPr>
          <p:nvPr/>
        </p:nvCxnSpPr>
        <p:spPr>
          <a:xfrm flipH="1" rot="10800000">
            <a:off x="6905983" y="2225154"/>
            <a:ext cx="475500" cy="437400"/>
          </a:xfrm>
          <a:prstGeom prst="straightConnector1">
            <a:avLst/>
          </a:prstGeom>
          <a:noFill/>
          <a:ln cap="flat" cmpd="sng" w="9525">
            <a:solidFill>
              <a:schemeClr val="dk1"/>
            </a:solidFill>
            <a:prstDash val="solid"/>
            <a:round/>
            <a:headEnd len="sm" w="sm" type="none"/>
            <a:tailEnd len="med" w="med" type="stealth"/>
          </a:ln>
        </p:spPr>
      </p:cxnSp>
      <p:cxnSp>
        <p:nvCxnSpPr>
          <p:cNvPr id="864" name="Google Shape;864;p71"/>
          <p:cNvCxnSpPr>
            <a:stCxn id="854" idx="6"/>
            <a:endCxn id="860" idx="2"/>
          </p:cNvCxnSpPr>
          <p:nvPr/>
        </p:nvCxnSpPr>
        <p:spPr>
          <a:xfrm flipH="1" rot="10800000">
            <a:off x="6905983" y="2225169"/>
            <a:ext cx="475500" cy="647100"/>
          </a:xfrm>
          <a:prstGeom prst="straightConnector1">
            <a:avLst/>
          </a:prstGeom>
          <a:noFill/>
          <a:ln cap="flat" cmpd="sng" w="9525">
            <a:solidFill>
              <a:schemeClr val="dk1"/>
            </a:solidFill>
            <a:prstDash val="solid"/>
            <a:round/>
            <a:headEnd len="sm" w="sm" type="none"/>
            <a:tailEnd len="med" w="med" type="stealth"/>
          </a:ln>
        </p:spPr>
      </p:cxnSp>
      <p:cxnSp>
        <p:nvCxnSpPr>
          <p:cNvPr id="865" name="Google Shape;865;p71"/>
          <p:cNvCxnSpPr>
            <a:stCxn id="857" idx="6"/>
            <a:endCxn id="860" idx="2"/>
          </p:cNvCxnSpPr>
          <p:nvPr/>
        </p:nvCxnSpPr>
        <p:spPr>
          <a:xfrm flipH="1" rot="10800000">
            <a:off x="6905984" y="2225092"/>
            <a:ext cx="475500" cy="865200"/>
          </a:xfrm>
          <a:prstGeom prst="straightConnector1">
            <a:avLst/>
          </a:prstGeom>
          <a:noFill/>
          <a:ln cap="flat" cmpd="sng" w="9525">
            <a:solidFill>
              <a:schemeClr val="dk1"/>
            </a:solidFill>
            <a:prstDash val="solid"/>
            <a:round/>
            <a:headEnd len="sm" w="sm" type="none"/>
            <a:tailEnd len="med" w="med" type="stealth"/>
          </a:ln>
        </p:spPr>
      </p:cxnSp>
      <p:sp>
        <p:nvSpPr>
          <p:cNvPr id="866" name="Google Shape;866;p71"/>
          <p:cNvSpPr/>
          <p:nvPr/>
        </p:nvSpPr>
        <p:spPr>
          <a:xfrm>
            <a:off x="7381501" y="2364908"/>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7" name="Google Shape;867;p71"/>
          <p:cNvCxnSpPr>
            <a:endCxn id="866" idx="2"/>
          </p:cNvCxnSpPr>
          <p:nvPr/>
        </p:nvCxnSpPr>
        <p:spPr>
          <a:xfrm>
            <a:off x="6906001" y="2450858"/>
            <a:ext cx="475500" cy="0"/>
          </a:xfrm>
          <a:prstGeom prst="straightConnector1">
            <a:avLst/>
          </a:prstGeom>
          <a:noFill/>
          <a:ln cap="flat" cmpd="sng" w="9525">
            <a:solidFill>
              <a:schemeClr val="dk1"/>
            </a:solidFill>
            <a:prstDash val="solid"/>
            <a:round/>
            <a:headEnd len="sm" w="sm" type="none"/>
            <a:tailEnd len="med" w="med" type="stealth"/>
          </a:ln>
        </p:spPr>
      </p:cxnSp>
      <p:cxnSp>
        <p:nvCxnSpPr>
          <p:cNvPr id="868" name="Google Shape;868;p71"/>
          <p:cNvCxnSpPr>
            <a:stCxn id="851" idx="6"/>
            <a:endCxn id="866" idx="2"/>
          </p:cNvCxnSpPr>
          <p:nvPr/>
        </p:nvCxnSpPr>
        <p:spPr>
          <a:xfrm flipH="1" rot="10800000">
            <a:off x="6905983" y="2450754"/>
            <a:ext cx="475500" cy="211800"/>
          </a:xfrm>
          <a:prstGeom prst="straightConnector1">
            <a:avLst/>
          </a:prstGeom>
          <a:noFill/>
          <a:ln cap="flat" cmpd="sng" w="9525">
            <a:solidFill>
              <a:schemeClr val="dk1"/>
            </a:solidFill>
            <a:prstDash val="solid"/>
            <a:round/>
            <a:headEnd len="sm" w="sm" type="none"/>
            <a:tailEnd len="med" w="med" type="stealth"/>
          </a:ln>
        </p:spPr>
      </p:cxnSp>
      <p:cxnSp>
        <p:nvCxnSpPr>
          <p:cNvPr id="869" name="Google Shape;869;p71"/>
          <p:cNvCxnSpPr>
            <a:endCxn id="866" idx="2"/>
          </p:cNvCxnSpPr>
          <p:nvPr/>
        </p:nvCxnSpPr>
        <p:spPr>
          <a:xfrm flipH="1" rot="10800000">
            <a:off x="6906001" y="2450858"/>
            <a:ext cx="475500" cy="437400"/>
          </a:xfrm>
          <a:prstGeom prst="straightConnector1">
            <a:avLst/>
          </a:prstGeom>
          <a:noFill/>
          <a:ln cap="flat" cmpd="sng" w="9525">
            <a:solidFill>
              <a:schemeClr val="dk1"/>
            </a:solidFill>
            <a:prstDash val="solid"/>
            <a:round/>
            <a:headEnd len="sm" w="sm" type="none"/>
            <a:tailEnd len="med" w="med" type="stealth"/>
          </a:ln>
        </p:spPr>
      </p:cxnSp>
      <p:cxnSp>
        <p:nvCxnSpPr>
          <p:cNvPr id="870" name="Google Shape;870;p71"/>
          <p:cNvCxnSpPr>
            <a:endCxn id="866" idx="2"/>
          </p:cNvCxnSpPr>
          <p:nvPr/>
        </p:nvCxnSpPr>
        <p:spPr>
          <a:xfrm flipH="1" rot="10800000">
            <a:off x="6906001" y="2450858"/>
            <a:ext cx="475500" cy="647100"/>
          </a:xfrm>
          <a:prstGeom prst="straightConnector1">
            <a:avLst/>
          </a:prstGeom>
          <a:noFill/>
          <a:ln cap="flat" cmpd="sng" w="9525">
            <a:solidFill>
              <a:schemeClr val="dk1"/>
            </a:solidFill>
            <a:prstDash val="solid"/>
            <a:round/>
            <a:headEnd len="sm" w="sm" type="none"/>
            <a:tailEnd len="med" w="med" type="stealth"/>
          </a:ln>
        </p:spPr>
      </p:cxnSp>
      <p:cxnSp>
        <p:nvCxnSpPr>
          <p:cNvPr id="871" name="Google Shape;871;p71"/>
          <p:cNvCxnSpPr>
            <a:stCxn id="844" idx="6"/>
            <a:endCxn id="866" idx="2"/>
          </p:cNvCxnSpPr>
          <p:nvPr/>
        </p:nvCxnSpPr>
        <p:spPr>
          <a:xfrm>
            <a:off x="6905984" y="2225103"/>
            <a:ext cx="475500" cy="225900"/>
          </a:xfrm>
          <a:prstGeom prst="straightConnector1">
            <a:avLst/>
          </a:prstGeom>
          <a:noFill/>
          <a:ln cap="flat" cmpd="sng" w="9525">
            <a:solidFill>
              <a:schemeClr val="dk1"/>
            </a:solidFill>
            <a:prstDash val="solid"/>
            <a:round/>
            <a:headEnd len="sm" w="sm" type="none"/>
            <a:tailEnd len="med" w="med" type="stealth"/>
          </a:ln>
        </p:spPr>
      </p:cxnSp>
      <p:sp>
        <p:nvSpPr>
          <p:cNvPr id="872" name="Google Shape;872;p71"/>
          <p:cNvSpPr/>
          <p:nvPr/>
        </p:nvSpPr>
        <p:spPr>
          <a:xfrm>
            <a:off x="7382544" y="2572367"/>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73" name="Google Shape;873;p71"/>
          <p:cNvCxnSpPr>
            <a:endCxn id="872" idx="2"/>
          </p:cNvCxnSpPr>
          <p:nvPr/>
        </p:nvCxnSpPr>
        <p:spPr>
          <a:xfrm>
            <a:off x="6907044" y="2658317"/>
            <a:ext cx="475500" cy="0"/>
          </a:xfrm>
          <a:prstGeom prst="straightConnector1">
            <a:avLst/>
          </a:prstGeom>
          <a:noFill/>
          <a:ln cap="flat" cmpd="sng" w="9525">
            <a:solidFill>
              <a:schemeClr val="dk1"/>
            </a:solidFill>
            <a:prstDash val="solid"/>
            <a:round/>
            <a:headEnd len="sm" w="sm" type="none"/>
            <a:tailEnd len="med" w="med" type="stealth"/>
          </a:ln>
        </p:spPr>
      </p:cxnSp>
      <p:cxnSp>
        <p:nvCxnSpPr>
          <p:cNvPr id="874" name="Google Shape;874;p71"/>
          <p:cNvCxnSpPr>
            <a:endCxn id="872" idx="2"/>
          </p:cNvCxnSpPr>
          <p:nvPr/>
        </p:nvCxnSpPr>
        <p:spPr>
          <a:xfrm flipH="1" rot="10800000">
            <a:off x="6907044" y="2658317"/>
            <a:ext cx="475500" cy="223200"/>
          </a:xfrm>
          <a:prstGeom prst="straightConnector1">
            <a:avLst/>
          </a:prstGeom>
          <a:noFill/>
          <a:ln cap="flat" cmpd="sng" w="9525">
            <a:solidFill>
              <a:schemeClr val="dk1"/>
            </a:solidFill>
            <a:prstDash val="solid"/>
            <a:round/>
            <a:headEnd len="sm" w="sm" type="none"/>
            <a:tailEnd len="med" w="med" type="stealth"/>
          </a:ln>
        </p:spPr>
      </p:cxnSp>
      <p:cxnSp>
        <p:nvCxnSpPr>
          <p:cNvPr id="875" name="Google Shape;875;p71"/>
          <p:cNvCxnSpPr>
            <a:endCxn id="872" idx="2"/>
          </p:cNvCxnSpPr>
          <p:nvPr/>
        </p:nvCxnSpPr>
        <p:spPr>
          <a:xfrm flipH="1" rot="10800000">
            <a:off x="6907044" y="2658317"/>
            <a:ext cx="475500" cy="437400"/>
          </a:xfrm>
          <a:prstGeom prst="straightConnector1">
            <a:avLst/>
          </a:prstGeom>
          <a:noFill/>
          <a:ln cap="flat" cmpd="sng" w="9525">
            <a:solidFill>
              <a:schemeClr val="dk1"/>
            </a:solidFill>
            <a:prstDash val="solid"/>
            <a:round/>
            <a:headEnd len="sm" w="sm" type="none"/>
            <a:tailEnd len="med" w="med" type="stealth"/>
          </a:ln>
        </p:spPr>
      </p:cxnSp>
      <p:cxnSp>
        <p:nvCxnSpPr>
          <p:cNvPr id="876" name="Google Shape;876;p71"/>
          <p:cNvCxnSpPr>
            <a:stCxn id="848" idx="6"/>
            <a:endCxn id="872" idx="2"/>
          </p:cNvCxnSpPr>
          <p:nvPr/>
        </p:nvCxnSpPr>
        <p:spPr>
          <a:xfrm>
            <a:off x="6905983" y="2448185"/>
            <a:ext cx="476700" cy="210000"/>
          </a:xfrm>
          <a:prstGeom prst="straightConnector1">
            <a:avLst/>
          </a:prstGeom>
          <a:noFill/>
          <a:ln cap="flat" cmpd="sng" w="9525">
            <a:solidFill>
              <a:schemeClr val="dk1"/>
            </a:solidFill>
            <a:prstDash val="solid"/>
            <a:round/>
            <a:headEnd len="sm" w="sm" type="none"/>
            <a:tailEnd len="med" w="med" type="stealth"/>
          </a:ln>
        </p:spPr>
      </p:cxnSp>
      <p:cxnSp>
        <p:nvCxnSpPr>
          <p:cNvPr id="877" name="Google Shape;877;p71"/>
          <p:cNvCxnSpPr>
            <a:stCxn id="844" idx="6"/>
            <a:endCxn id="872" idx="2"/>
          </p:cNvCxnSpPr>
          <p:nvPr/>
        </p:nvCxnSpPr>
        <p:spPr>
          <a:xfrm>
            <a:off x="6905984" y="2225103"/>
            <a:ext cx="476700" cy="433200"/>
          </a:xfrm>
          <a:prstGeom prst="straightConnector1">
            <a:avLst/>
          </a:prstGeom>
          <a:noFill/>
          <a:ln cap="flat" cmpd="sng" w="9525">
            <a:solidFill>
              <a:schemeClr val="dk1"/>
            </a:solidFill>
            <a:prstDash val="solid"/>
            <a:round/>
            <a:headEnd len="sm" w="sm" type="none"/>
            <a:tailEnd len="med" w="med" type="stealth"/>
          </a:ln>
        </p:spPr>
      </p:cxnSp>
      <p:sp>
        <p:nvSpPr>
          <p:cNvPr id="878" name="Google Shape;878;p71"/>
          <p:cNvSpPr/>
          <p:nvPr/>
        </p:nvSpPr>
        <p:spPr>
          <a:xfrm>
            <a:off x="7381500" y="2780455"/>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79" name="Google Shape;879;p71"/>
          <p:cNvCxnSpPr>
            <a:stCxn id="854" idx="6"/>
            <a:endCxn id="878" idx="2"/>
          </p:cNvCxnSpPr>
          <p:nvPr/>
        </p:nvCxnSpPr>
        <p:spPr>
          <a:xfrm flipH="1" rot="10800000">
            <a:off x="6905983" y="2866269"/>
            <a:ext cx="475500" cy="6000"/>
          </a:xfrm>
          <a:prstGeom prst="straightConnector1">
            <a:avLst/>
          </a:prstGeom>
          <a:noFill/>
          <a:ln cap="flat" cmpd="sng" w="9525">
            <a:solidFill>
              <a:schemeClr val="dk1"/>
            </a:solidFill>
            <a:prstDash val="solid"/>
            <a:round/>
            <a:headEnd len="sm" w="sm" type="none"/>
            <a:tailEnd len="med" w="med" type="stealth"/>
          </a:ln>
        </p:spPr>
      </p:cxnSp>
      <p:cxnSp>
        <p:nvCxnSpPr>
          <p:cNvPr id="880" name="Google Shape;880;p71"/>
          <p:cNvCxnSpPr>
            <a:endCxn id="878" idx="2"/>
          </p:cNvCxnSpPr>
          <p:nvPr/>
        </p:nvCxnSpPr>
        <p:spPr>
          <a:xfrm flipH="1" rot="10800000">
            <a:off x="6906000" y="2866405"/>
            <a:ext cx="475500" cy="223200"/>
          </a:xfrm>
          <a:prstGeom prst="straightConnector1">
            <a:avLst/>
          </a:prstGeom>
          <a:noFill/>
          <a:ln cap="flat" cmpd="sng" w="9525">
            <a:solidFill>
              <a:schemeClr val="dk1"/>
            </a:solidFill>
            <a:prstDash val="solid"/>
            <a:round/>
            <a:headEnd len="sm" w="sm" type="none"/>
            <a:tailEnd len="med" w="med" type="stealth"/>
          </a:ln>
        </p:spPr>
      </p:cxnSp>
      <p:cxnSp>
        <p:nvCxnSpPr>
          <p:cNvPr id="881" name="Google Shape;881;p71"/>
          <p:cNvCxnSpPr>
            <a:stCxn id="851" idx="6"/>
            <a:endCxn id="878" idx="2"/>
          </p:cNvCxnSpPr>
          <p:nvPr/>
        </p:nvCxnSpPr>
        <p:spPr>
          <a:xfrm>
            <a:off x="6905983" y="2662554"/>
            <a:ext cx="475500" cy="204000"/>
          </a:xfrm>
          <a:prstGeom prst="straightConnector1">
            <a:avLst/>
          </a:prstGeom>
          <a:noFill/>
          <a:ln cap="flat" cmpd="sng" w="9525">
            <a:solidFill>
              <a:schemeClr val="dk1"/>
            </a:solidFill>
            <a:prstDash val="solid"/>
            <a:round/>
            <a:headEnd len="sm" w="sm" type="none"/>
            <a:tailEnd len="med" w="med" type="stealth"/>
          </a:ln>
        </p:spPr>
      </p:cxnSp>
      <p:cxnSp>
        <p:nvCxnSpPr>
          <p:cNvPr id="882" name="Google Shape;882;p71"/>
          <p:cNvCxnSpPr>
            <a:stCxn id="848" idx="6"/>
            <a:endCxn id="878" idx="2"/>
          </p:cNvCxnSpPr>
          <p:nvPr/>
        </p:nvCxnSpPr>
        <p:spPr>
          <a:xfrm>
            <a:off x="6905983" y="2448185"/>
            <a:ext cx="475500" cy="418200"/>
          </a:xfrm>
          <a:prstGeom prst="straightConnector1">
            <a:avLst/>
          </a:prstGeom>
          <a:noFill/>
          <a:ln cap="flat" cmpd="sng" w="9525">
            <a:solidFill>
              <a:schemeClr val="dk1"/>
            </a:solidFill>
            <a:prstDash val="solid"/>
            <a:round/>
            <a:headEnd len="sm" w="sm" type="none"/>
            <a:tailEnd len="med" w="med" type="stealth"/>
          </a:ln>
        </p:spPr>
      </p:cxnSp>
      <p:cxnSp>
        <p:nvCxnSpPr>
          <p:cNvPr id="883" name="Google Shape;883;p71"/>
          <p:cNvCxnSpPr>
            <a:stCxn id="844" idx="6"/>
            <a:endCxn id="878" idx="2"/>
          </p:cNvCxnSpPr>
          <p:nvPr/>
        </p:nvCxnSpPr>
        <p:spPr>
          <a:xfrm>
            <a:off x="6905984" y="2225103"/>
            <a:ext cx="475500" cy="641400"/>
          </a:xfrm>
          <a:prstGeom prst="straightConnector1">
            <a:avLst/>
          </a:prstGeom>
          <a:noFill/>
          <a:ln cap="flat" cmpd="sng" w="9525">
            <a:solidFill>
              <a:schemeClr val="dk1"/>
            </a:solidFill>
            <a:prstDash val="solid"/>
            <a:round/>
            <a:headEnd len="sm" w="sm" type="none"/>
            <a:tailEnd len="med" w="med" type="stealth"/>
          </a:ln>
        </p:spPr>
      </p:cxnSp>
      <p:sp>
        <p:nvSpPr>
          <p:cNvPr id="884" name="Google Shape;884;p71"/>
          <p:cNvSpPr/>
          <p:nvPr/>
        </p:nvSpPr>
        <p:spPr>
          <a:xfrm>
            <a:off x="7381500" y="3009482"/>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85" name="Google Shape;885;p71"/>
          <p:cNvCxnSpPr>
            <a:endCxn id="884" idx="2"/>
          </p:cNvCxnSpPr>
          <p:nvPr/>
        </p:nvCxnSpPr>
        <p:spPr>
          <a:xfrm>
            <a:off x="6906000" y="3095432"/>
            <a:ext cx="475500" cy="0"/>
          </a:xfrm>
          <a:prstGeom prst="straightConnector1">
            <a:avLst/>
          </a:prstGeom>
          <a:noFill/>
          <a:ln cap="flat" cmpd="sng" w="9525">
            <a:solidFill>
              <a:schemeClr val="dk1"/>
            </a:solidFill>
            <a:prstDash val="solid"/>
            <a:round/>
            <a:headEnd len="sm" w="sm" type="none"/>
            <a:tailEnd len="med" w="med" type="stealth"/>
          </a:ln>
        </p:spPr>
      </p:cxnSp>
      <p:cxnSp>
        <p:nvCxnSpPr>
          <p:cNvPr id="886" name="Google Shape;886;p71"/>
          <p:cNvCxnSpPr>
            <a:stCxn id="854" idx="6"/>
            <a:endCxn id="884" idx="2"/>
          </p:cNvCxnSpPr>
          <p:nvPr/>
        </p:nvCxnSpPr>
        <p:spPr>
          <a:xfrm>
            <a:off x="6905983" y="2872269"/>
            <a:ext cx="475500" cy="223200"/>
          </a:xfrm>
          <a:prstGeom prst="straightConnector1">
            <a:avLst/>
          </a:prstGeom>
          <a:noFill/>
          <a:ln cap="flat" cmpd="sng" w="9525">
            <a:solidFill>
              <a:schemeClr val="dk1"/>
            </a:solidFill>
            <a:prstDash val="solid"/>
            <a:round/>
            <a:headEnd len="sm" w="sm" type="none"/>
            <a:tailEnd len="med" w="med" type="stealth"/>
          </a:ln>
        </p:spPr>
      </p:cxnSp>
      <p:cxnSp>
        <p:nvCxnSpPr>
          <p:cNvPr id="887" name="Google Shape;887;p71"/>
          <p:cNvCxnSpPr>
            <a:stCxn id="851" idx="6"/>
            <a:endCxn id="884" idx="2"/>
          </p:cNvCxnSpPr>
          <p:nvPr/>
        </p:nvCxnSpPr>
        <p:spPr>
          <a:xfrm>
            <a:off x="6905983" y="2662554"/>
            <a:ext cx="475500" cy="432900"/>
          </a:xfrm>
          <a:prstGeom prst="straightConnector1">
            <a:avLst/>
          </a:prstGeom>
          <a:noFill/>
          <a:ln cap="flat" cmpd="sng" w="9525">
            <a:solidFill>
              <a:schemeClr val="dk1"/>
            </a:solidFill>
            <a:prstDash val="solid"/>
            <a:round/>
            <a:headEnd len="sm" w="sm" type="none"/>
            <a:tailEnd len="med" w="med" type="stealth"/>
          </a:ln>
        </p:spPr>
      </p:cxnSp>
      <p:cxnSp>
        <p:nvCxnSpPr>
          <p:cNvPr id="888" name="Google Shape;888;p71"/>
          <p:cNvCxnSpPr>
            <a:stCxn id="848" idx="6"/>
            <a:endCxn id="884" idx="2"/>
          </p:cNvCxnSpPr>
          <p:nvPr/>
        </p:nvCxnSpPr>
        <p:spPr>
          <a:xfrm>
            <a:off x="6905983" y="2448185"/>
            <a:ext cx="475500" cy="647100"/>
          </a:xfrm>
          <a:prstGeom prst="straightConnector1">
            <a:avLst/>
          </a:prstGeom>
          <a:noFill/>
          <a:ln cap="flat" cmpd="sng" w="9525">
            <a:solidFill>
              <a:schemeClr val="dk1"/>
            </a:solidFill>
            <a:prstDash val="solid"/>
            <a:round/>
            <a:headEnd len="sm" w="sm" type="none"/>
            <a:tailEnd len="med" w="med" type="stealth"/>
          </a:ln>
        </p:spPr>
      </p:cxnSp>
      <p:cxnSp>
        <p:nvCxnSpPr>
          <p:cNvPr id="889" name="Google Shape;889;p71"/>
          <p:cNvCxnSpPr>
            <a:stCxn id="844" idx="6"/>
            <a:endCxn id="884" idx="2"/>
          </p:cNvCxnSpPr>
          <p:nvPr/>
        </p:nvCxnSpPr>
        <p:spPr>
          <a:xfrm>
            <a:off x="6905984" y="2225103"/>
            <a:ext cx="475500" cy="870300"/>
          </a:xfrm>
          <a:prstGeom prst="straightConnector1">
            <a:avLst/>
          </a:prstGeom>
          <a:noFill/>
          <a:ln cap="flat" cmpd="sng" w="9525">
            <a:solidFill>
              <a:schemeClr val="dk1"/>
            </a:solidFill>
            <a:prstDash val="solid"/>
            <a:round/>
            <a:headEnd len="sm" w="sm" type="none"/>
            <a:tailEnd len="med" w="med" type="stealth"/>
          </a:ln>
        </p:spPr>
      </p:cxnSp>
      <p:cxnSp>
        <p:nvCxnSpPr>
          <p:cNvPr id="890" name="Google Shape;890;p71"/>
          <p:cNvCxnSpPr>
            <a:stCxn id="860" idx="6"/>
            <a:endCxn id="845" idx="2"/>
          </p:cNvCxnSpPr>
          <p:nvPr/>
        </p:nvCxnSpPr>
        <p:spPr>
          <a:xfrm>
            <a:off x="7543201" y="2225102"/>
            <a:ext cx="528000" cy="224400"/>
          </a:xfrm>
          <a:prstGeom prst="straightConnector1">
            <a:avLst/>
          </a:prstGeom>
          <a:noFill/>
          <a:ln cap="flat" cmpd="sng" w="9525">
            <a:solidFill>
              <a:schemeClr val="dk1"/>
            </a:solidFill>
            <a:prstDash val="solid"/>
            <a:round/>
            <a:headEnd len="sm" w="sm" type="none"/>
            <a:tailEnd len="med" w="med" type="stealth"/>
          </a:ln>
        </p:spPr>
      </p:cxnSp>
      <p:cxnSp>
        <p:nvCxnSpPr>
          <p:cNvPr id="891" name="Google Shape;891;p71"/>
          <p:cNvCxnSpPr>
            <a:stCxn id="866" idx="6"/>
            <a:endCxn id="845" idx="2"/>
          </p:cNvCxnSpPr>
          <p:nvPr/>
        </p:nvCxnSpPr>
        <p:spPr>
          <a:xfrm flipH="1" rot="10800000">
            <a:off x="7543201" y="2449658"/>
            <a:ext cx="528000" cy="1200"/>
          </a:xfrm>
          <a:prstGeom prst="straightConnector1">
            <a:avLst/>
          </a:prstGeom>
          <a:noFill/>
          <a:ln cap="flat" cmpd="sng" w="9525">
            <a:solidFill>
              <a:schemeClr val="dk1"/>
            </a:solidFill>
            <a:prstDash val="solid"/>
            <a:round/>
            <a:headEnd len="sm" w="sm" type="none"/>
            <a:tailEnd len="med" w="med" type="stealth"/>
          </a:ln>
        </p:spPr>
      </p:cxnSp>
      <p:cxnSp>
        <p:nvCxnSpPr>
          <p:cNvPr id="892" name="Google Shape;892;p71"/>
          <p:cNvCxnSpPr>
            <a:stCxn id="872" idx="6"/>
            <a:endCxn id="845" idx="2"/>
          </p:cNvCxnSpPr>
          <p:nvPr/>
        </p:nvCxnSpPr>
        <p:spPr>
          <a:xfrm flipH="1" rot="10800000">
            <a:off x="7544244" y="2449517"/>
            <a:ext cx="527100" cy="208800"/>
          </a:xfrm>
          <a:prstGeom prst="straightConnector1">
            <a:avLst/>
          </a:prstGeom>
          <a:noFill/>
          <a:ln cap="flat" cmpd="sng" w="9525">
            <a:solidFill>
              <a:schemeClr val="dk1"/>
            </a:solidFill>
            <a:prstDash val="solid"/>
            <a:round/>
            <a:headEnd len="sm" w="sm" type="none"/>
            <a:tailEnd len="med" w="med" type="stealth"/>
          </a:ln>
        </p:spPr>
      </p:cxnSp>
      <p:cxnSp>
        <p:nvCxnSpPr>
          <p:cNvPr id="893" name="Google Shape;893;p71"/>
          <p:cNvCxnSpPr>
            <a:stCxn id="878" idx="6"/>
            <a:endCxn id="845" idx="2"/>
          </p:cNvCxnSpPr>
          <p:nvPr/>
        </p:nvCxnSpPr>
        <p:spPr>
          <a:xfrm flipH="1" rot="10800000">
            <a:off x="7543200" y="2449705"/>
            <a:ext cx="528000" cy="416700"/>
          </a:xfrm>
          <a:prstGeom prst="straightConnector1">
            <a:avLst/>
          </a:prstGeom>
          <a:noFill/>
          <a:ln cap="flat" cmpd="sng" w="9525">
            <a:solidFill>
              <a:schemeClr val="dk1"/>
            </a:solidFill>
            <a:prstDash val="solid"/>
            <a:round/>
            <a:headEnd len="sm" w="sm" type="none"/>
            <a:tailEnd len="med" w="med" type="stealth"/>
          </a:ln>
        </p:spPr>
      </p:cxnSp>
      <p:cxnSp>
        <p:nvCxnSpPr>
          <p:cNvPr id="894" name="Google Shape;894;p71"/>
          <p:cNvCxnSpPr>
            <a:stCxn id="884" idx="6"/>
            <a:endCxn id="845" idx="2"/>
          </p:cNvCxnSpPr>
          <p:nvPr/>
        </p:nvCxnSpPr>
        <p:spPr>
          <a:xfrm flipH="1" rot="10800000">
            <a:off x="7543200" y="2449532"/>
            <a:ext cx="528000" cy="645900"/>
          </a:xfrm>
          <a:prstGeom prst="straightConnector1">
            <a:avLst/>
          </a:prstGeom>
          <a:noFill/>
          <a:ln cap="flat" cmpd="sng" w="9525">
            <a:solidFill>
              <a:schemeClr val="dk1"/>
            </a:solidFill>
            <a:prstDash val="solid"/>
            <a:round/>
            <a:headEnd len="sm" w="sm" type="none"/>
            <a:tailEnd len="med" w="med" type="stealth"/>
          </a:ln>
        </p:spPr>
      </p:cxnSp>
      <p:sp>
        <p:nvSpPr>
          <p:cNvPr id="895" name="Google Shape;895;p71"/>
          <p:cNvSpPr/>
          <p:nvPr/>
        </p:nvSpPr>
        <p:spPr>
          <a:xfrm>
            <a:off x="8071258" y="2588241"/>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96" name="Google Shape;896;p71"/>
          <p:cNvCxnSpPr>
            <a:stCxn id="866" idx="6"/>
            <a:endCxn id="895" idx="2"/>
          </p:cNvCxnSpPr>
          <p:nvPr/>
        </p:nvCxnSpPr>
        <p:spPr>
          <a:xfrm>
            <a:off x="7543201" y="2450858"/>
            <a:ext cx="528000" cy="223200"/>
          </a:xfrm>
          <a:prstGeom prst="straightConnector1">
            <a:avLst/>
          </a:prstGeom>
          <a:noFill/>
          <a:ln cap="flat" cmpd="sng" w="9525">
            <a:solidFill>
              <a:schemeClr val="dk1"/>
            </a:solidFill>
            <a:prstDash val="solid"/>
            <a:round/>
            <a:headEnd len="sm" w="sm" type="none"/>
            <a:tailEnd len="med" w="med" type="stealth"/>
          </a:ln>
        </p:spPr>
      </p:cxnSp>
      <p:cxnSp>
        <p:nvCxnSpPr>
          <p:cNvPr id="897" name="Google Shape;897;p71"/>
          <p:cNvCxnSpPr>
            <a:stCxn id="872" idx="6"/>
            <a:endCxn id="895" idx="2"/>
          </p:cNvCxnSpPr>
          <p:nvPr/>
        </p:nvCxnSpPr>
        <p:spPr>
          <a:xfrm>
            <a:off x="7544244" y="2658317"/>
            <a:ext cx="527100" cy="15900"/>
          </a:xfrm>
          <a:prstGeom prst="straightConnector1">
            <a:avLst/>
          </a:prstGeom>
          <a:noFill/>
          <a:ln cap="flat" cmpd="sng" w="9525">
            <a:solidFill>
              <a:schemeClr val="dk1"/>
            </a:solidFill>
            <a:prstDash val="solid"/>
            <a:round/>
            <a:headEnd len="sm" w="sm" type="none"/>
            <a:tailEnd len="med" w="med" type="stealth"/>
          </a:ln>
        </p:spPr>
      </p:cxnSp>
      <p:cxnSp>
        <p:nvCxnSpPr>
          <p:cNvPr id="898" name="Google Shape;898;p71"/>
          <p:cNvCxnSpPr>
            <a:stCxn id="878" idx="6"/>
            <a:endCxn id="895" idx="2"/>
          </p:cNvCxnSpPr>
          <p:nvPr/>
        </p:nvCxnSpPr>
        <p:spPr>
          <a:xfrm flipH="1" rot="10800000">
            <a:off x="7543200" y="2674105"/>
            <a:ext cx="528000" cy="192300"/>
          </a:xfrm>
          <a:prstGeom prst="straightConnector1">
            <a:avLst/>
          </a:prstGeom>
          <a:noFill/>
          <a:ln cap="flat" cmpd="sng" w="9525">
            <a:solidFill>
              <a:schemeClr val="dk1"/>
            </a:solidFill>
            <a:prstDash val="solid"/>
            <a:round/>
            <a:headEnd len="sm" w="sm" type="none"/>
            <a:tailEnd len="med" w="med" type="stealth"/>
          </a:ln>
        </p:spPr>
      </p:cxnSp>
      <p:cxnSp>
        <p:nvCxnSpPr>
          <p:cNvPr id="899" name="Google Shape;899;p71"/>
          <p:cNvCxnSpPr>
            <a:stCxn id="884" idx="6"/>
            <a:endCxn id="895" idx="2"/>
          </p:cNvCxnSpPr>
          <p:nvPr/>
        </p:nvCxnSpPr>
        <p:spPr>
          <a:xfrm flipH="1" rot="10800000">
            <a:off x="7543200" y="2674232"/>
            <a:ext cx="528000" cy="421200"/>
          </a:xfrm>
          <a:prstGeom prst="straightConnector1">
            <a:avLst/>
          </a:prstGeom>
          <a:noFill/>
          <a:ln cap="flat" cmpd="sng" w="9525">
            <a:solidFill>
              <a:schemeClr val="dk1"/>
            </a:solidFill>
            <a:prstDash val="solid"/>
            <a:round/>
            <a:headEnd len="sm" w="sm" type="none"/>
            <a:tailEnd len="med" w="med" type="stealth"/>
          </a:ln>
        </p:spPr>
      </p:cxnSp>
      <p:cxnSp>
        <p:nvCxnSpPr>
          <p:cNvPr id="900" name="Google Shape;900;p71"/>
          <p:cNvCxnSpPr>
            <a:stCxn id="860" idx="6"/>
            <a:endCxn id="895" idx="2"/>
          </p:cNvCxnSpPr>
          <p:nvPr/>
        </p:nvCxnSpPr>
        <p:spPr>
          <a:xfrm>
            <a:off x="7543201" y="2225102"/>
            <a:ext cx="528000" cy="449100"/>
          </a:xfrm>
          <a:prstGeom prst="straightConnector1">
            <a:avLst/>
          </a:prstGeom>
          <a:noFill/>
          <a:ln cap="flat" cmpd="sng" w="9525">
            <a:solidFill>
              <a:schemeClr val="dk1"/>
            </a:solidFill>
            <a:prstDash val="solid"/>
            <a:round/>
            <a:headEnd len="sm" w="sm" type="none"/>
            <a:tailEnd len="med" w="med" type="stealth"/>
          </a:ln>
        </p:spPr>
      </p:cxnSp>
      <p:sp>
        <p:nvSpPr>
          <p:cNvPr id="901" name="Google Shape;901;p71"/>
          <p:cNvSpPr/>
          <p:nvPr/>
        </p:nvSpPr>
        <p:spPr>
          <a:xfrm>
            <a:off x="8071257" y="2792954"/>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2" name="Google Shape;902;p71"/>
          <p:cNvCxnSpPr>
            <a:stCxn id="872" idx="6"/>
            <a:endCxn id="901" idx="2"/>
          </p:cNvCxnSpPr>
          <p:nvPr/>
        </p:nvCxnSpPr>
        <p:spPr>
          <a:xfrm>
            <a:off x="7544244" y="2658317"/>
            <a:ext cx="527100" cy="220500"/>
          </a:xfrm>
          <a:prstGeom prst="straightConnector1">
            <a:avLst/>
          </a:prstGeom>
          <a:noFill/>
          <a:ln cap="flat" cmpd="sng" w="9525">
            <a:solidFill>
              <a:schemeClr val="dk1"/>
            </a:solidFill>
            <a:prstDash val="solid"/>
            <a:round/>
            <a:headEnd len="sm" w="sm" type="none"/>
            <a:tailEnd len="med" w="med" type="stealth"/>
          </a:ln>
        </p:spPr>
      </p:cxnSp>
      <p:cxnSp>
        <p:nvCxnSpPr>
          <p:cNvPr id="903" name="Google Shape;903;p71"/>
          <p:cNvCxnSpPr>
            <a:stCxn id="878" idx="6"/>
            <a:endCxn id="901" idx="2"/>
          </p:cNvCxnSpPr>
          <p:nvPr/>
        </p:nvCxnSpPr>
        <p:spPr>
          <a:xfrm>
            <a:off x="7543200" y="2866405"/>
            <a:ext cx="528000" cy="12600"/>
          </a:xfrm>
          <a:prstGeom prst="straightConnector1">
            <a:avLst/>
          </a:prstGeom>
          <a:noFill/>
          <a:ln cap="flat" cmpd="sng" w="9525">
            <a:solidFill>
              <a:schemeClr val="dk1"/>
            </a:solidFill>
            <a:prstDash val="solid"/>
            <a:round/>
            <a:headEnd len="sm" w="sm" type="none"/>
            <a:tailEnd len="med" w="med" type="stealth"/>
          </a:ln>
        </p:spPr>
      </p:cxnSp>
      <p:cxnSp>
        <p:nvCxnSpPr>
          <p:cNvPr id="904" name="Google Shape;904;p71"/>
          <p:cNvCxnSpPr>
            <a:stCxn id="884" idx="6"/>
            <a:endCxn id="901" idx="2"/>
          </p:cNvCxnSpPr>
          <p:nvPr/>
        </p:nvCxnSpPr>
        <p:spPr>
          <a:xfrm flipH="1" rot="10800000">
            <a:off x="7543200" y="2878832"/>
            <a:ext cx="528000" cy="216600"/>
          </a:xfrm>
          <a:prstGeom prst="straightConnector1">
            <a:avLst/>
          </a:prstGeom>
          <a:noFill/>
          <a:ln cap="flat" cmpd="sng" w="9525">
            <a:solidFill>
              <a:schemeClr val="dk1"/>
            </a:solidFill>
            <a:prstDash val="solid"/>
            <a:round/>
            <a:headEnd len="sm" w="sm" type="none"/>
            <a:tailEnd len="med" w="med" type="stealth"/>
          </a:ln>
        </p:spPr>
      </p:cxnSp>
      <p:cxnSp>
        <p:nvCxnSpPr>
          <p:cNvPr id="905" name="Google Shape;905;p71"/>
          <p:cNvCxnSpPr>
            <a:stCxn id="866" idx="6"/>
            <a:endCxn id="901" idx="2"/>
          </p:cNvCxnSpPr>
          <p:nvPr/>
        </p:nvCxnSpPr>
        <p:spPr>
          <a:xfrm>
            <a:off x="7543201" y="2450858"/>
            <a:ext cx="528000" cy="428100"/>
          </a:xfrm>
          <a:prstGeom prst="straightConnector1">
            <a:avLst/>
          </a:prstGeom>
          <a:noFill/>
          <a:ln cap="flat" cmpd="sng" w="9525">
            <a:solidFill>
              <a:schemeClr val="dk1"/>
            </a:solidFill>
            <a:prstDash val="solid"/>
            <a:round/>
            <a:headEnd len="sm" w="sm" type="none"/>
            <a:tailEnd len="med" w="med" type="stealth"/>
          </a:ln>
        </p:spPr>
      </p:cxnSp>
      <p:cxnSp>
        <p:nvCxnSpPr>
          <p:cNvPr id="906" name="Google Shape;906;p71"/>
          <p:cNvCxnSpPr>
            <a:stCxn id="860" idx="6"/>
            <a:endCxn id="901" idx="2"/>
          </p:cNvCxnSpPr>
          <p:nvPr/>
        </p:nvCxnSpPr>
        <p:spPr>
          <a:xfrm>
            <a:off x="7543201" y="2225102"/>
            <a:ext cx="528000" cy="653700"/>
          </a:xfrm>
          <a:prstGeom prst="straightConnector1">
            <a:avLst/>
          </a:prstGeom>
          <a:noFill/>
          <a:ln cap="flat" cmpd="sng" w="9525">
            <a:solidFill>
              <a:schemeClr val="dk1"/>
            </a:solidFill>
            <a:prstDash val="solid"/>
            <a:round/>
            <a:headEnd len="sm" w="sm" type="none"/>
            <a:tailEnd len="med" w="med" type="stealth"/>
          </a:ln>
        </p:spPr>
      </p:cxnSp>
      <p:sp>
        <p:nvSpPr>
          <p:cNvPr id="907" name="Google Shape;907;p71"/>
          <p:cNvSpPr/>
          <p:nvPr/>
        </p:nvSpPr>
        <p:spPr>
          <a:xfrm>
            <a:off x="8071259" y="3009483"/>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8" name="Google Shape;908;p71"/>
          <p:cNvCxnSpPr>
            <a:stCxn id="878" idx="6"/>
            <a:endCxn id="907" idx="2"/>
          </p:cNvCxnSpPr>
          <p:nvPr/>
        </p:nvCxnSpPr>
        <p:spPr>
          <a:xfrm>
            <a:off x="7543200" y="2866405"/>
            <a:ext cx="528000" cy="228900"/>
          </a:xfrm>
          <a:prstGeom prst="straightConnector1">
            <a:avLst/>
          </a:prstGeom>
          <a:noFill/>
          <a:ln cap="flat" cmpd="sng" w="9525">
            <a:solidFill>
              <a:schemeClr val="dk1"/>
            </a:solidFill>
            <a:prstDash val="solid"/>
            <a:round/>
            <a:headEnd len="sm" w="sm" type="none"/>
            <a:tailEnd len="med" w="med" type="stealth"/>
          </a:ln>
        </p:spPr>
      </p:cxnSp>
      <p:cxnSp>
        <p:nvCxnSpPr>
          <p:cNvPr id="909" name="Google Shape;909;p71"/>
          <p:cNvCxnSpPr>
            <a:stCxn id="884" idx="6"/>
            <a:endCxn id="907" idx="2"/>
          </p:cNvCxnSpPr>
          <p:nvPr/>
        </p:nvCxnSpPr>
        <p:spPr>
          <a:xfrm>
            <a:off x="7543200" y="3095432"/>
            <a:ext cx="528000" cy="0"/>
          </a:xfrm>
          <a:prstGeom prst="straightConnector1">
            <a:avLst/>
          </a:prstGeom>
          <a:noFill/>
          <a:ln cap="flat" cmpd="sng" w="9525">
            <a:solidFill>
              <a:schemeClr val="dk1"/>
            </a:solidFill>
            <a:prstDash val="solid"/>
            <a:round/>
            <a:headEnd len="sm" w="sm" type="none"/>
            <a:tailEnd len="med" w="med" type="stealth"/>
          </a:ln>
        </p:spPr>
      </p:cxnSp>
      <p:cxnSp>
        <p:nvCxnSpPr>
          <p:cNvPr id="910" name="Google Shape;910;p71"/>
          <p:cNvCxnSpPr>
            <a:stCxn id="872" idx="6"/>
            <a:endCxn id="907" idx="2"/>
          </p:cNvCxnSpPr>
          <p:nvPr/>
        </p:nvCxnSpPr>
        <p:spPr>
          <a:xfrm>
            <a:off x="7544244" y="2658317"/>
            <a:ext cx="527100" cy="437100"/>
          </a:xfrm>
          <a:prstGeom prst="straightConnector1">
            <a:avLst/>
          </a:prstGeom>
          <a:noFill/>
          <a:ln cap="flat" cmpd="sng" w="9525">
            <a:solidFill>
              <a:schemeClr val="dk1"/>
            </a:solidFill>
            <a:prstDash val="solid"/>
            <a:round/>
            <a:headEnd len="sm" w="sm" type="none"/>
            <a:tailEnd len="med" w="med" type="stealth"/>
          </a:ln>
        </p:spPr>
      </p:cxnSp>
      <p:cxnSp>
        <p:nvCxnSpPr>
          <p:cNvPr id="911" name="Google Shape;911;p71"/>
          <p:cNvCxnSpPr>
            <a:stCxn id="866" idx="6"/>
            <a:endCxn id="907" idx="2"/>
          </p:cNvCxnSpPr>
          <p:nvPr/>
        </p:nvCxnSpPr>
        <p:spPr>
          <a:xfrm>
            <a:off x="7543201" y="2450858"/>
            <a:ext cx="528000" cy="644700"/>
          </a:xfrm>
          <a:prstGeom prst="straightConnector1">
            <a:avLst/>
          </a:prstGeom>
          <a:noFill/>
          <a:ln cap="flat" cmpd="sng" w="9525">
            <a:solidFill>
              <a:schemeClr val="dk1"/>
            </a:solidFill>
            <a:prstDash val="solid"/>
            <a:round/>
            <a:headEnd len="sm" w="sm" type="none"/>
            <a:tailEnd len="med" w="med" type="stealth"/>
          </a:ln>
        </p:spPr>
      </p:cxnSp>
      <p:cxnSp>
        <p:nvCxnSpPr>
          <p:cNvPr id="912" name="Google Shape;912;p71"/>
          <p:cNvCxnSpPr>
            <a:stCxn id="860" idx="6"/>
            <a:endCxn id="907" idx="2"/>
          </p:cNvCxnSpPr>
          <p:nvPr/>
        </p:nvCxnSpPr>
        <p:spPr>
          <a:xfrm>
            <a:off x="7543201" y="2225102"/>
            <a:ext cx="528000" cy="870300"/>
          </a:xfrm>
          <a:prstGeom prst="straightConnector1">
            <a:avLst/>
          </a:prstGeom>
          <a:noFill/>
          <a:ln cap="flat" cmpd="sng" w="9525">
            <a:solidFill>
              <a:schemeClr val="dk1"/>
            </a:solidFill>
            <a:prstDash val="solid"/>
            <a:round/>
            <a:headEnd len="sm" w="sm" type="none"/>
            <a:tailEnd len="med" w="med" type="stealth"/>
          </a:ln>
        </p:spPr>
      </p:cxnSp>
      <p:sp>
        <p:nvSpPr>
          <p:cNvPr id="913" name="Google Shape;913;p71"/>
          <p:cNvSpPr/>
          <p:nvPr/>
        </p:nvSpPr>
        <p:spPr>
          <a:xfrm>
            <a:off x="8555615" y="2495182"/>
            <a:ext cx="161700" cy="1719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4" name="Google Shape;914;p71"/>
          <p:cNvCxnSpPr>
            <a:stCxn id="845" idx="6"/>
            <a:endCxn id="913" idx="2"/>
          </p:cNvCxnSpPr>
          <p:nvPr/>
        </p:nvCxnSpPr>
        <p:spPr>
          <a:xfrm>
            <a:off x="8232959" y="2449566"/>
            <a:ext cx="322800" cy="131700"/>
          </a:xfrm>
          <a:prstGeom prst="straightConnector1">
            <a:avLst/>
          </a:prstGeom>
          <a:noFill/>
          <a:ln cap="flat" cmpd="sng" w="9525">
            <a:solidFill>
              <a:schemeClr val="dk1"/>
            </a:solidFill>
            <a:prstDash val="solid"/>
            <a:round/>
            <a:headEnd len="sm" w="sm" type="none"/>
            <a:tailEnd len="med" w="med" type="stealth"/>
          </a:ln>
        </p:spPr>
      </p:cxnSp>
      <p:cxnSp>
        <p:nvCxnSpPr>
          <p:cNvPr id="915" name="Google Shape;915;p71"/>
          <p:cNvCxnSpPr>
            <a:stCxn id="895" idx="6"/>
            <a:endCxn id="913" idx="2"/>
          </p:cNvCxnSpPr>
          <p:nvPr/>
        </p:nvCxnSpPr>
        <p:spPr>
          <a:xfrm flipH="1" rot="10800000">
            <a:off x="8232958" y="2581191"/>
            <a:ext cx="322800" cy="93000"/>
          </a:xfrm>
          <a:prstGeom prst="straightConnector1">
            <a:avLst/>
          </a:prstGeom>
          <a:noFill/>
          <a:ln cap="flat" cmpd="sng" w="9525">
            <a:solidFill>
              <a:schemeClr val="dk1"/>
            </a:solidFill>
            <a:prstDash val="solid"/>
            <a:round/>
            <a:headEnd len="sm" w="sm" type="none"/>
            <a:tailEnd len="med" w="med" type="stealth"/>
          </a:ln>
        </p:spPr>
      </p:cxnSp>
      <p:cxnSp>
        <p:nvCxnSpPr>
          <p:cNvPr id="916" name="Google Shape;916;p71"/>
          <p:cNvCxnSpPr>
            <a:stCxn id="901" idx="6"/>
            <a:endCxn id="913" idx="2"/>
          </p:cNvCxnSpPr>
          <p:nvPr/>
        </p:nvCxnSpPr>
        <p:spPr>
          <a:xfrm flipH="1" rot="10800000">
            <a:off x="8232957" y="2581004"/>
            <a:ext cx="322800" cy="297900"/>
          </a:xfrm>
          <a:prstGeom prst="straightConnector1">
            <a:avLst/>
          </a:prstGeom>
          <a:noFill/>
          <a:ln cap="flat" cmpd="sng" w="9525">
            <a:solidFill>
              <a:schemeClr val="dk1"/>
            </a:solidFill>
            <a:prstDash val="solid"/>
            <a:round/>
            <a:headEnd len="sm" w="sm" type="none"/>
            <a:tailEnd len="med" w="med" type="stealth"/>
          </a:ln>
        </p:spPr>
      </p:cxnSp>
      <p:cxnSp>
        <p:nvCxnSpPr>
          <p:cNvPr id="917" name="Google Shape;917;p71"/>
          <p:cNvCxnSpPr>
            <a:stCxn id="907" idx="6"/>
            <a:endCxn id="913" idx="2"/>
          </p:cNvCxnSpPr>
          <p:nvPr/>
        </p:nvCxnSpPr>
        <p:spPr>
          <a:xfrm flipH="1" rot="10800000">
            <a:off x="8232959" y="2581233"/>
            <a:ext cx="322800" cy="514200"/>
          </a:xfrm>
          <a:prstGeom prst="straightConnector1">
            <a:avLst/>
          </a:prstGeom>
          <a:noFill/>
          <a:ln cap="flat" cmpd="sng" w="9525">
            <a:solidFill>
              <a:schemeClr val="dk1"/>
            </a:solidFill>
            <a:prstDash val="solid"/>
            <a:round/>
            <a:headEnd len="sm" w="sm" type="none"/>
            <a:tailEnd len="med" w="med" type="stealth"/>
          </a:ln>
        </p:spPr>
      </p:cxnSp>
      <p:sp>
        <p:nvSpPr>
          <p:cNvPr id="918" name="Google Shape;918;p71"/>
          <p:cNvSpPr/>
          <p:nvPr/>
        </p:nvSpPr>
        <p:spPr>
          <a:xfrm>
            <a:off x="4191000" y="2592205"/>
            <a:ext cx="168000" cy="168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71"/>
          <p:cNvSpPr/>
          <p:nvPr/>
        </p:nvSpPr>
        <p:spPr>
          <a:xfrm>
            <a:off x="4190999" y="2353100"/>
            <a:ext cx="168000" cy="168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71"/>
          <p:cNvSpPr/>
          <p:nvPr/>
        </p:nvSpPr>
        <p:spPr>
          <a:xfrm>
            <a:off x="4774275" y="2163820"/>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1" name="Google Shape;921;p71"/>
          <p:cNvCxnSpPr/>
          <p:nvPr/>
        </p:nvCxnSpPr>
        <p:spPr>
          <a:xfrm flipH="1" rot="10800000">
            <a:off x="4358963" y="2248117"/>
            <a:ext cx="415200" cy="189300"/>
          </a:xfrm>
          <a:prstGeom prst="straightConnector1">
            <a:avLst/>
          </a:prstGeom>
          <a:noFill/>
          <a:ln cap="flat" cmpd="sng" w="9525">
            <a:solidFill>
              <a:schemeClr val="dk1"/>
            </a:solidFill>
            <a:prstDash val="solid"/>
            <a:round/>
            <a:headEnd len="sm" w="sm" type="none"/>
            <a:tailEnd len="med" w="med" type="stealth"/>
          </a:ln>
        </p:spPr>
      </p:cxnSp>
      <p:cxnSp>
        <p:nvCxnSpPr>
          <p:cNvPr id="922" name="Google Shape;922;p71"/>
          <p:cNvCxnSpPr>
            <a:stCxn id="918" idx="6"/>
            <a:endCxn id="920" idx="2"/>
          </p:cNvCxnSpPr>
          <p:nvPr/>
        </p:nvCxnSpPr>
        <p:spPr>
          <a:xfrm flipH="1" rot="10800000">
            <a:off x="4359000" y="2248105"/>
            <a:ext cx="415200" cy="428400"/>
          </a:xfrm>
          <a:prstGeom prst="straightConnector1">
            <a:avLst/>
          </a:prstGeom>
          <a:noFill/>
          <a:ln cap="flat" cmpd="sng" w="9525">
            <a:solidFill>
              <a:schemeClr val="dk1"/>
            </a:solidFill>
            <a:prstDash val="solid"/>
            <a:round/>
            <a:headEnd len="sm" w="sm" type="none"/>
            <a:tailEnd len="med" w="med" type="stealth"/>
          </a:ln>
        </p:spPr>
      </p:cxnSp>
      <p:sp>
        <p:nvSpPr>
          <p:cNvPr id="923" name="Google Shape;923;p71"/>
          <p:cNvSpPr/>
          <p:nvPr/>
        </p:nvSpPr>
        <p:spPr>
          <a:xfrm>
            <a:off x="4774275" y="2382704"/>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4" name="Google Shape;924;p71"/>
          <p:cNvCxnSpPr/>
          <p:nvPr/>
        </p:nvCxnSpPr>
        <p:spPr>
          <a:xfrm>
            <a:off x="4358963" y="2437417"/>
            <a:ext cx="415200" cy="29700"/>
          </a:xfrm>
          <a:prstGeom prst="straightConnector1">
            <a:avLst/>
          </a:prstGeom>
          <a:noFill/>
          <a:ln cap="flat" cmpd="sng" w="9525">
            <a:solidFill>
              <a:schemeClr val="dk1"/>
            </a:solidFill>
            <a:prstDash val="solid"/>
            <a:round/>
            <a:headEnd len="sm" w="sm" type="none"/>
            <a:tailEnd len="med" w="med" type="stealth"/>
          </a:ln>
        </p:spPr>
      </p:cxnSp>
      <p:cxnSp>
        <p:nvCxnSpPr>
          <p:cNvPr id="925" name="Google Shape;925;p71"/>
          <p:cNvCxnSpPr>
            <a:stCxn id="918" idx="6"/>
            <a:endCxn id="923" idx="2"/>
          </p:cNvCxnSpPr>
          <p:nvPr/>
        </p:nvCxnSpPr>
        <p:spPr>
          <a:xfrm flipH="1" rot="10800000">
            <a:off x="4359000" y="2467105"/>
            <a:ext cx="415200" cy="209400"/>
          </a:xfrm>
          <a:prstGeom prst="straightConnector1">
            <a:avLst/>
          </a:prstGeom>
          <a:noFill/>
          <a:ln cap="flat" cmpd="sng" w="9525">
            <a:solidFill>
              <a:schemeClr val="dk1"/>
            </a:solidFill>
            <a:prstDash val="solid"/>
            <a:round/>
            <a:headEnd len="sm" w="sm" type="none"/>
            <a:tailEnd len="med" w="med" type="stealth"/>
          </a:ln>
        </p:spPr>
      </p:cxnSp>
      <p:sp>
        <p:nvSpPr>
          <p:cNvPr id="926" name="Google Shape;926;p71"/>
          <p:cNvSpPr/>
          <p:nvPr/>
        </p:nvSpPr>
        <p:spPr>
          <a:xfrm>
            <a:off x="4774274" y="2593036"/>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7" name="Google Shape;927;p71"/>
          <p:cNvCxnSpPr/>
          <p:nvPr/>
        </p:nvCxnSpPr>
        <p:spPr>
          <a:xfrm>
            <a:off x="4358963" y="2437417"/>
            <a:ext cx="415200" cy="240000"/>
          </a:xfrm>
          <a:prstGeom prst="straightConnector1">
            <a:avLst/>
          </a:prstGeom>
          <a:noFill/>
          <a:ln cap="flat" cmpd="sng" w="9525">
            <a:solidFill>
              <a:schemeClr val="dk1"/>
            </a:solidFill>
            <a:prstDash val="solid"/>
            <a:round/>
            <a:headEnd len="sm" w="sm" type="none"/>
            <a:tailEnd len="med" w="med" type="stealth"/>
          </a:ln>
        </p:spPr>
      </p:cxnSp>
      <p:cxnSp>
        <p:nvCxnSpPr>
          <p:cNvPr id="928" name="Google Shape;928;p71"/>
          <p:cNvCxnSpPr>
            <a:stCxn id="918" idx="6"/>
            <a:endCxn id="926" idx="2"/>
          </p:cNvCxnSpPr>
          <p:nvPr/>
        </p:nvCxnSpPr>
        <p:spPr>
          <a:xfrm>
            <a:off x="4359000" y="2676505"/>
            <a:ext cx="415200" cy="900"/>
          </a:xfrm>
          <a:prstGeom prst="straightConnector1">
            <a:avLst/>
          </a:prstGeom>
          <a:noFill/>
          <a:ln cap="flat" cmpd="sng" w="9525">
            <a:solidFill>
              <a:schemeClr val="dk1"/>
            </a:solidFill>
            <a:prstDash val="solid"/>
            <a:round/>
            <a:headEnd len="sm" w="sm" type="none"/>
            <a:tailEnd len="med" w="med" type="stealth"/>
          </a:ln>
        </p:spPr>
      </p:cxnSp>
      <p:sp>
        <p:nvSpPr>
          <p:cNvPr id="929" name="Google Shape;929;p71"/>
          <p:cNvSpPr/>
          <p:nvPr/>
        </p:nvSpPr>
        <p:spPr>
          <a:xfrm>
            <a:off x="4774274" y="2798803"/>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0" name="Google Shape;930;p71"/>
          <p:cNvCxnSpPr>
            <a:stCxn id="919" idx="6"/>
            <a:endCxn id="929" idx="2"/>
          </p:cNvCxnSpPr>
          <p:nvPr/>
        </p:nvCxnSpPr>
        <p:spPr>
          <a:xfrm>
            <a:off x="4358999" y="2437400"/>
            <a:ext cx="415200" cy="445800"/>
          </a:xfrm>
          <a:prstGeom prst="straightConnector1">
            <a:avLst/>
          </a:prstGeom>
          <a:noFill/>
          <a:ln cap="flat" cmpd="sng" w="9525">
            <a:solidFill>
              <a:schemeClr val="dk1"/>
            </a:solidFill>
            <a:prstDash val="solid"/>
            <a:round/>
            <a:headEnd len="sm" w="sm" type="none"/>
            <a:tailEnd len="med" w="med" type="stealth"/>
          </a:ln>
        </p:spPr>
      </p:cxnSp>
      <p:cxnSp>
        <p:nvCxnSpPr>
          <p:cNvPr id="931" name="Google Shape;931;p71"/>
          <p:cNvCxnSpPr>
            <a:stCxn id="918" idx="6"/>
            <a:endCxn id="929" idx="2"/>
          </p:cNvCxnSpPr>
          <p:nvPr/>
        </p:nvCxnSpPr>
        <p:spPr>
          <a:xfrm>
            <a:off x="4359000" y="2676505"/>
            <a:ext cx="415200" cy="206700"/>
          </a:xfrm>
          <a:prstGeom prst="straightConnector1">
            <a:avLst/>
          </a:prstGeom>
          <a:noFill/>
          <a:ln cap="flat" cmpd="sng" w="9525">
            <a:solidFill>
              <a:schemeClr val="dk1"/>
            </a:solidFill>
            <a:prstDash val="solid"/>
            <a:round/>
            <a:headEnd len="sm" w="sm" type="none"/>
            <a:tailEnd len="med" w="med" type="stealth"/>
          </a:ln>
        </p:spPr>
      </p:cxnSp>
      <p:sp>
        <p:nvSpPr>
          <p:cNvPr id="932" name="Google Shape;932;p71"/>
          <p:cNvSpPr/>
          <p:nvPr/>
        </p:nvSpPr>
        <p:spPr>
          <a:xfrm>
            <a:off x="4774275" y="3012721"/>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3" name="Google Shape;933;p71"/>
          <p:cNvCxnSpPr>
            <a:stCxn id="919" idx="6"/>
            <a:endCxn id="932" idx="2"/>
          </p:cNvCxnSpPr>
          <p:nvPr/>
        </p:nvCxnSpPr>
        <p:spPr>
          <a:xfrm>
            <a:off x="4358999" y="2437400"/>
            <a:ext cx="415200" cy="659700"/>
          </a:xfrm>
          <a:prstGeom prst="straightConnector1">
            <a:avLst/>
          </a:prstGeom>
          <a:noFill/>
          <a:ln cap="flat" cmpd="sng" w="9525">
            <a:solidFill>
              <a:schemeClr val="dk1"/>
            </a:solidFill>
            <a:prstDash val="solid"/>
            <a:round/>
            <a:headEnd len="sm" w="sm" type="none"/>
            <a:tailEnd len="med" w="med" type="stealth"/>
          </a:ln>
        </p:spPr>
      </p:cxnSp>
      <p:cxnSp>
        <p:nvCxnSpPr>
          <p:cNvPr id="934" name="Google Shape;934;p71"/>
          <p:cNvCxnSpPr>
            <a:stCxn id="918" idx="6"/>
            <a:endCxn id="932" idx="2"/>
          </p:cNvCxnSpPr>
          <p:nvPr/>
        </p:nvCxnSpPr>
        <p:spPr>
          <a:xfrm>
            <a:off x="4359000" y="2676505"/>
            <a:ext cx="415200" cy="420600"/>
          </a:xfrm>
          <a:prstGeom prst="straightConnector1">
            <a:avLst/>
          </a:prstGeom>
          <a:noFill/>
          <a:ln cap="flat" cmpd="sng" w="9525">
            <a:solidFill>
              <a:schemeClr val="dk1"/>
            </a:solidFill>
            <a:prstDash val="solid"/>
            <a:round/>
            <a:headEnd len="sm" w="sm" type="none"/>
            <a:tailEnd len="med" w="med" type="stealth"/>
          </a:ln>
        </p:spPr>
      </p:cxnSp>
      <p:sp>
        <p:nvSpPr>
          <p:cNvPr id="935" name="Google Shape;935;p71"/>
          <p:cNvSpPr/>
          <p:nvPr/>
        </p:nvSpPr>
        <p:spPr>
          <a:xfrm>
            <a:off x="5411721" y="2436469"/>
            <a:ext cx="168000" cy="168600"/>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6" name="Google Shape;936;p71"/>
          <p:cNvCxnSpPr>
            <a:stCxn id="920" idx="6"/>
            <a:endCxn id="935" idx="2"/>
          </p:cNvCxnSpPr>
          <p:nvPr/>
        </p:nvCxnSpPr>
        <p:spPr>
          <a:xfrm>
            <a:off x="4942275" y="2248120"/>
            <a:ext cx="469500" cy="272700"/>
          </a:xfrm>
          <a:prstGeom prst="straightConnector1">
            <a:avLst/>
          </a:prstGeom>
          <a:noFill/>
          <a:ln cap="flat" cmpd="sng" w="9525">
            <a:solidFill>
              <a:schemeClr val="dk1"/>
            </a:solidFill>
            <a:prstDash val="solid"/>
            <a:round/>
            <a:headEnd len="sm" w="sm" type="none"/>
            <a:tailEnd len="med" w="med" type="stealth"/>
          </a:ln>
        </p:spPr>
      </p:cxnSp>
      <p:cxnSp>
        <p:nvCxnSpPr>
          <p:cNvPr id="937" name="Google Shape;937;p71"/>
          <p:cNvCxnSpPr>
            <a:stCxn id="923" idx="6"/>
            <a:endCxn id="935" idx="2"/>
          </p:cNvCxnSpPr>
          <p:nvPr/>
        </p:nvCxnSpPr>
        <p:spPr>
          <a:xfrm>
            <a:off x="4942275" y="2467004"/>
            <a:ext cx="469500" cy="53700"/>
          </a:xfrm>
          <a:prstGeom prst="straightConnector1">
            <a:avLst/>
          </a:prstGeom>
          <a:noFill/>
          <a:ln cap="flat" cmpd="sng" w="9525">
            <a:solidFill>
              <a:schemeClr val="dk1"/>
            </a:solidFill>
            <a:prstDash val="solid"/>
            <a:round/>
            <a:headEnd len="sm" w="sm" type="none"/>
            <a:tailEnd len="med" w="med" type="stealth"/>
          </a:ln>
        </p:spPr>
      </p:cxnSp>
      <p:cxnSp>
        <p:nvCxnSpPr>
          <p:cNvPr id="938" name="Google Shape;938;p71"/>
          <p:cNvCxnSpPr>
            <a:stCxn id="926" idx="6"/>
            <a:endCxn id="935" idx="2"/>
          </p:cNvCxnSpPr>
          <p:nvPr/>
        </p:nvCxnSpPr>
        <p:spPr>
          <a:xfrm flipH="1" rot="10800000">
            <a:off x="4942274" y="2520736"/>
            <a:ext cx="469500" cy="156600"/>
          </a:xfrm>
          <a:prstGeom prst="straightConnector1">
            <a:avLst/>
          </a:prstGeom>
          <a:noFill/>
          <a:ln cap="flat" cmpd="sng" w="9525">
            <a:solidFill>
              <a:schemeClr val="dk1"/>
            </a:solidFill>
            <a:prstDash val="solid"/>
            <a:round/>
            <a:headEnd len="sm" w="sm" type="none"/>
            <a:tailEnd len="med" w="med" type="stealth"/>
          </a:ln>
        </p:spPr>
      </p:cxnSp>
      <p:cxnSp>
        <p:nvCxnSpPr>
          <p:cNvPr id="939" name="Google Shape;939;p71"/>
          <p:cNvCxnSpPr>
            <a:stCxn id="929" idx="6"/>
            <a:endCxn id="935" idx="2"/>
          </p:cNvCxnSpPr>
          <p:nvPr/>
        </p:nvCxnSpPr>
        <p:spPr>
          <a:xfrm flipH="1" rot="10800000">
            <a:off x="4942274" y="2520703"/>
            <a:ext cx="469500" cy="362400"/>
          </a:xfrm>
          <a:prstGeom prst="straightConnector1">
            <a:avLst/>
          </a:prstGeom>
          <a:noFill/>
          <a:ln cap="flat" cmpd="sng" w="9525">
            <a:solidFill>
              <a:schemeClr val="dk1"/>
            </a:solidFill>
            <a:prstDash val="solid"/>
            <a:round/>
            <a:headEnd len="sm" w="sm" type="none"/>
            <a:tailEnd len="med" w="med" type="stealth"/>
          </a:ln>
        </p:spPr>
      </p:cxnSp>
      <p:cxnSp>
        <p:nvCxnSpPr>
          <p:cNvPr id="940" name="Google Shape;940;p71"/>
          <p:cNvCxnSpPr>
            <a:stCxn id="932" idx="6"/>
            <a:endCxn id="935" idx="2"/>
          </p:cNvCxnSpPr>
          <p:nvPr/>
        </p:nvCxnSpPr>
        <p:spPr>
          <a:xfrm flipH="1" rot="10800000">
            <a:off x="4942275" y="2520721"/>
            <a:ext cx="469500" cy="576300"/>
          </a:xfrm>
          <a:prstGeom prst="straightConnector1">
            <a:avLst/>
          </a:prstGeom>
          <a:noFill/>
          <a:ln cap="flat" cmpd="sng" w="9525">
            <a:solidFill>
              <a:schemeClr val="dk1"/>
            </a:solidFill>
            <a:prstDash val="solid"/>
            <a:round/>
            <a:headEnd len="sm" w="sm" type="none"/>
            <a:tailEnd len="med" w="med" type="stealth"/>
          </a:ln>
        </p:spPr>
      </p:cxnSp>
      <p:sp>
        <p:nvSpPr>
          <p:cNvPr id="941" name="Google Shape;941;p71"/>
          <p:cNvSpPr txBox="1"/>
          <p:nvPr/>
        </p:nvSpPr>
        <p:spPr>
          <a:xfrm>
            <a:off x="3962400" y="3486150"/>
            <a:ext cx="51054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2000">
                <a:solidFill>
                  <a:schemeClr val="dk1"/>
                </a:solidFill>
                <a:latin typeface="Calibri"/>
                <a:ea typeface="Calibri"/>
                <a:cs typeface="Calibri"/>
                <a:sym typeface="Calibri"/>
              </a:rPr>
              <a:t>Computationally more expensive.</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ru" sz="2000">
                <a:solidFill>
                  <a:schemeClr val="dk1"/>
                </a:solidFill>
                <a:latin typeface="Calibri"/>
                <a:ea typeface="Calibri"/>
                <a:cs typeface="Calibri"/>
                <a:sym typeface="Calibri"/>
              </a:rPr>
              <a:t>Use regularization (   ) to address overfitting.</a:t>
            </a:r>
            <a:endParaRPr/>
          </a:p>
        </p:txBody>
      </p:sp>
      <p:sp>
        <p:nvSpPr>
          <p:cNvPr id="942" name="Google Shape;942;p71"/>
          <p:cNvSpPr txBox="1"/>
          <p:nvPr/>
        </p:nvSpPr>
        <p:spPr>
          <a:xfrm>
            <a:off x="569730" y="3467040"/>
            <a:ext cx="33528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ru" sz="2000">
                <a:solidFill>
                  <a:schemeClr val="dk1"/>
                </a:solidFill>
                <a:latin typeface="Calibri"/>
                <a:ea typeface="Calibri"/>
                <a:cs typeface="Calibri"/>
                <a:sym typeface="Calibri"/>
              </a:rPr>
              <a:t>Computationally cheaper</a:t>
            </a:r>
            <a:endParaRPr/>
          </a:p>
        </p:txBody>
      </p:sp>
      <p:pic>
        <p:nvPicPr>
          <p:cNvPr id="943" name="Google Shape;943;p71"/>
          <p:cNvPicPr preferRelativeResize="0"/>
          <p:nvPr/>
        </p:nvPicPr>
        <p:blipFill rotWithShape="1">
          <a:blip r:embed="rId3">
            <a:alphaModFix/>
          </a:blip>
          <a:srcRect b="0" l="0" r="0" t="0"/>
          <a:stretch/>
        </p:blipFill>
        <p:spPr>
          <a:xfrm>
            <a:off x="6250242" y="4195700"/>
            <a:ext cx="125730" cy="179070"/>
          </a:xfrm>
          <a:prstGeom prst="rect">
            <a:avLst/>
          </a:prstGeom>
          <a:noFill/>
          <a:ln>
            <a:noFill/>
          </a:ln>
        </p:spPr>
      </p:pic>
      <p:sp>
        <p:nvSpPr>
          <p:cNvPr id="944" name="Google Shape;944;p71"/>
          <p:cNvSpPr/>
          <p:nvPr/>
        </p:nvSpPr>
        <p:spPr>
          <a:xfrm>
            <a:off x="4776850" y="1945919"/>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71"/>
          <p:cNvSpPr/>
          <p:nvPr/>
        </p:nvSpPr>
        <p:spPr>
          <a:xfrm>
            <a:off x="4773160" y="3241319"/>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6" name="Google Shape;946;p71"/>
          <p:cNvSpPr/>
          <p:nvPr/>
        </p:nvSpPr>
        <p:spPr>
          <a:xfrm>
            <a:off x="4773160" y="1733550"/>
            <a:ext cx="168000" cy="1686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47" name="Google Shape;947;p71"/>
          <p:cNvCxnSpPr>
            <a:stCxn id="919" idx="6"/>
            <a:endCxn id="944" idx="2"/>
          </p:cNvCxnSpPr>
          <p:nvPr/>
        </p:nvCxnSpPr>
        <p:spPr>
          <a:xfrm flipH="1" rot="10800000">
            <a:off x="4358999" y="2030300"/>
            <a:ext cx="417900" cy="407100"/>
          </a:xfrm>
          <a:prstGeom prst="straightConnector1">
            <a:avLst/>
          </a:prstGeom>
          <a:noFill/>
          <a:ln cap="flat" cmpd="sng" w="9525">
            <a:solidFill>
              <a:schemeClr val="dk1"/>
            </a:solidFill>
            <a:prstDash val="solid"/>
            <a:round/>
            <a:headEnd len="sm" w="sm" type="none"/>
            <a:tailEnd len="med" w="med" type="stealth"/>
          </a:ln>
        </p:spPr>
      </p:cxnSp>
      <p:cxnSp>
        <p:nvCxnSpPr>
          <p:cNvPr id="948" name="Google Shape;948;p71"/>
          <p:cNvCxnSpPr>
            <a:stCxn id="919" idx="6"/>
            <a:endCxn id="946" idx="2"/>
          </p:cNvCxnSpPr>
          <p:nvPr/>
        </p:nvCxnSpPr>
        <p:spPr>
          <a:xfrm flipH="1" rot="10800000">
            <a:off x="4358999" y="1817900"/>
            <a:ext cx="414300" cy="619500"/>
          </a:xfrm>
          <a:prstGeom prst="straightConnector1">
            <a:avLst/>
          </a:prstGeom>
          <a:noFill/>
          <a:ln cap="flat" cmpd="sng" w="9525">
            <a:solidFill>
              <a:schemeClr val="dk1"/>
            </a:solidFill>
            <a:prstDash val="solid"/>
            <a:round/>
            <a:headEnd len="sm" w="sm" type="none"/>
            <a:tailEnd len="med" w="med" type="stealth"/>
          </a:ln>
        </p:spPr>
      </p:cxnSp>
      <p:cxnSp>
        <p:nvCxnSpPr>
          <p:cNvPr id="949" name="Google Shape;949;p71"/>
          <p:cNvCxnSpPr>
            <a:stCxn id="919" idx="6"/>
            <a:endCxn id="945" idx="2"/>
          </p:cNvCxnSpPr>
          <p:nvPr/>
        </p:nvCxnSpPr>
        <p:spPr>
          <a:xfrm>
            <a:off x="4358999" y="2437400"/>
            <a:ext cx="414300" cy="888300"/>
          </a:xfrm>
          <a:prstGeom prst="straightConnector1">
            <a:avLst/>
          </a:prstGeom>
          <a:noFill/>
          <a:ln cap="flat" cmpd="sng" w="9525">
            <a:solidFill>
              <a:schemeClr val="dk1"/>
            </a:solidFill>
            <a:prstDash val="solid"/>
            <a:round/>
            <a:headEnd len="sm" w="sm" type="none"/>
            <a:tailEnd len="med" w="med" type="stealth"/>
          </a:ln>
        </p:spPr>
      </p:cxnSp>
      <p:cxnSp>
        <p:nvCxnSpPr>
          <p:cNvPr id="950" name="Google Shape;950;p71"/>
          <p:cNvCxnSpPr>
            <a:stCxn id="918" idx="6"/>
            <a:endCxn id="945" idx="2"/>
          </p:cNvCxnSpPr>
          <p:nvPr/>
        </p:nvCxnSpPr>
        <p:spPr>
          <a:xfrm>
            <a:off x="4359000" y="2676505"/>
            <a:ext cx="414300" cy="649200"/>
          </a:xfrm>
          <a:prstGeom prst="straightConnector1">
            <a:avLst/>
          </a:prstGeom>
          <a:noFill/>
          <a:ln cap="flat" cmpd="sng" w="9525">
            <a:solidFill>
              <a:schemeClr val="dk1"/>
            </a:solidFill>
            <a:prstDash val="solid"/>
            <a:round/>
            <a:headEnd len="sm" w="sm" type="none"/>
            <a:tailEnd len="med" w="med" type="stealth"/>
          </a:ln>
        </p:spPr>
      </p:cxnSp>
      <p:cxnSp>
        <p:nvCxnSpPr>
          <p:cNvPr id="951" name="Google Shape;951;p71"/>
          <p:cNvCxnSpPr>
            <a:stCxn id="918" idx="6"/>
            <a:endCxn id="946" idx="2"/>
          </p:cNvCxnSpPr>
          <p:nvPr/>
        </p:nvCxnSpPr>
        <p:spPr>
          <a:xfrm flipH="1" rot="10800000">
            <a:off x="4359000" y="1817905"/>
            <a:ext cx="414300" cy="858600"/>
          </a:xfrm>
          <a:prstGeom prst="straightConnector1">
            <a:avLst/>
          </a:prstGeom>
          <a:noFill/>
          <a:ln cap="flat" cmpd="sng" w="9525">
            <a:solidFill>
              <a:schemeClr val="dk1"/>
            </a:solidFill>
            <a:prstDash val="solid"/>
            <a:round/>
            <a:headEnd len="sm" w="sm" type="none"/>
            <a:tailEnd len="med" w="med" type="stealth"/>
          </a:ln>
        </p:spPr>
      </p:cxnSp>
      <p:cxnSp>
        <p:nvCxnSpPr>
          <p:cNvPr id="952" name="Google Shape;952;p71"/>
          <p:cNvCxnSpPr>
            <a:stCxn id="918" idx="6"/>
            <a:endCxn id="944" idx="2"/>
          </p:cNvCxnSpPr>
          <p:nvPr/>
        </p:nvCxnSpPr>
        <p:spPr>
          <a:xfrm flipH="1" rot="10800000">
            <a:off x="4359000" y="2030305"/>
            <a:ext cx="417900" cy="646200"/>
          </a:xfrm>
          <a:prstGeom prst="straightConnector1">
            <a:avLst/>
          </a:prstGeom>
          <a:noFill/>
          <a:ln cap="flat" cmpd="sng" w="9525">
            <a:solidFill>
              <a:schemeClr val="dk1"/>
            </a:solidFill>
            <a:prstDash val="solid"/>
            <a:round/>
            <a:headEnd len="sm" w="sm" type="none"/>
            <a:tailEnd len="med" w="med" type="stealth"/>
          </a:ln>
        </p:spPr>
      </p:cxnSp>
      <p:cxnSp>
        <p:nvCxnSpPr>
          <p:cNvPr id="953" name="Google Shape;953;p71"/>
          <p:cNvCxnSpPr>
            <a:stCxn id="945" idx="6"/>
            <a:endCxn id="935" idx="2"/>
          </p:cNvCxnSpPr>
          <p:nvPr/>
        </p:nvCxnSpPr>
        <p:spPr>
          <a:xfrm flipH="1" rot="10800000">
            <a:off x="4941160" y="2520719"/>
            <a:ext cx="470700" cy="804900"/>
          </a:xfrm>
          <a:prstGeom prst="straightConnector1">
            <a:avLst/>
          </a:prstGeom>
          <a:noFill/>
          <a:ln cap="flat" cmpd="sng" w="9525">
            <a:solidFill>
              <a:schemeClr val="dk1"/>
            </a:solidFill>
            <a:prstDash val="solid"/>
            <a:round/>
            <a:headEnd len="sm" w="sm" type="none"/>
            <a:tailEnd len="med" w="med" type="stealth"/>
          </a:ln>
        </p:spPr>
      </p:cxnSp>
      <p:cxnSp>
        <p:nvCxnSpPr>
          <p:cNvPr id="954" name="Google Shape;954;p71"/>
          <p:cNvCxnSpPr>
            <a:stCxn id="946" idx="6"/>
            <a:endCxn id="935" idx="2"/>
          </p:cNvCxnSpPr>
          <p:nvPr/>
        </p:nvCxnSpPr>
        <p:spPr>
          <a:xfrm>
            <a:off x="4941160" y="1817850"/>
            <a:ext cx="470700" cy="702900"/>
          </a:xfrm>
          <a:prstGeom prst="straightConnector1">
            <a:avLst/>
          </a:prstGeom>
          <a:noFill/>
          <a:ln cap="flat" cmpd="sng" w="9525">
            <a:solidFill>
              <a:schemeClr val="dk1"/>
            </a:solidFill>
            <a:prstDash val="solid"/>
            <a:round/>
            <a:headEnd len="sm" w="sm" type="none"/>
            <a:tailEnd len="med" w="med" type="stealth"/>
          </a:ln>
        </p:spPr>
      </p:cxnSp>
      <p:cxnSp>
        <p:nvCxnSpPr>
          <p:cNvPr id="955" name="Google Shape;955;p71"/>
          <p:cNvCxnSpPr>
            <a:stCxn id="944" idx="6"/>
            <a:endCxn id="935" idx="2"/>
          </p:cNvCxnSpPr>
          <p:nvPr/>
        </p:nvCxnSpPr>
        <p:spPr>
          <a:xfrm>
            <a:off x="4944850" y="2030219"/>
            <a:ext cx="466800" cy="490500"/>
          </a:xfrm>
          <a:prstGeom prst="straightConnector1">
            <a:avLst/>
          </a:prstGeom>
          <a:noFill/>
          <a:ln cap="flat" cmpd="sng" w="9525">
            <a:solidFill>
              <a:schemeClr val="dk1"/>
            </a:solidFill>
            <a:prstDash val="solid"/>
            <a:round/>
            <a:headEnd len="sm" w="sm" type="none"/>
            <a:tailEnd len="med" w="med" type="stealth"/>
          </a:ln>
        </p:spPr>
      </p:cxnSp>
      <p:sp>
        <p:nvSpPr>
          <p:cNvPr id="956" name="Google Shape;956;p71"/>
          <p:cNvSpPr/>
          <p:nvPr/>
        </p:nvSpPr>
        <p:spPr>
          <a:xfrm>
            <a:off x="8065325" y="2133936"/>
            <a:ext cx="161700" cy="171900"/>
          </a:xfrm>
          <a:prstGeom prst="ellipse">
            <a:avLst/>
          </a:prstGeom>
          <a:solidFill>
            <a:schemeClr val="lt1"/>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57" name="Google Shape;957;p71"/>
          <p:cNvCxnSpPr>
            <a:stCxn id="884" idx="6"/>
            <a:endCxn id="956" idx="2"/>
          </p:cNvCxnSpPr>
          <p:nvPr/>
        </p:nvCxnSpPr>
        <p:spPr>
          <a:xfrm flipH="1" rot="10800000">
            <a:off x="7543200" y="2220032"/>
            <a:ext cx="522000" cy="875400"/>
          </a:xfrm>
          <a:prstGeom prst="straightConnector1">
            <a:avLst/>
          </a:prstGeom>
          <a:noFill/>
          <a:ln cap="flat" cmpd="sng" w="9525">
            <a:solidFill>
              <a:schemeClr val="dk1"/>
            </a:solidFill>
            <a:prstDash val="solid"/>
            <a:round/>
            <a:headEnd len="sm" w="sm" type="none"/>
            <a:tailEnd len="med" w="med" type="stealth"/>
          </a:ln>
        </p:spPr>
      </p:cxnSp>
      <p:cxnSp>
        <p:nvCxnSpPr>
          <p:cNvPr id="958" name="Google Shape;958;p71"/>
          <p:cNvCxnSpPr>
            <a:stCxn id="878" idx="6"/>
            <a:endCxn id="956" idx="2"/>
          </p:cNvCxnSpPr>
          <p:nvPr/>
        </p:nvCxnSpPr>
        <p:spPr>
          <a:xfrm flipH="1" rot="10800000">
            <a:off x="7543200" y="2219905"/>
            <a:ext cx="522000" cy="646500"/>
          </a:xfrm>
          <a:prstGeom prst="straightConnector1">
            <a:avLst/>
          </a:prstGeom>
          <a:noFill/>
          <a:ln cap="flat" cmpd="sng" w="9525">
            <a:solidFill>
              <a:schemeClr val="dk1"/>
            </a:solidFill>
            <a:prstDash val="solid"/>
            <a:round/>
            <a:headEnd len="sm" w="sm" type="none"/>
            <a:tailEnd len="med" w="med" type="stealth"/>
          </a:ln>
        </p:spPr>
      </p:cxnSp>
      <p:cxnSp>
        <p:nvCxnSpPr>
          <p:cNvPr id="959" name="Google Shape;959;p71"/>
          <p:cNvCxnSpPr>
            <a:stCxn id="872" idx="6"/>
            <a:endCxn id="956" idx="2"/>
          </p:cNvCxnSpPr>
          <p:nvPr/>
        </p:nvCxnSpPr>
        <p:spPr>
          <a:xfrm flipH="1" rot="10800000">
            <a:off x="7544244" y="2220017"/>
            <a:ext cx="521100" cy="438300"/>
          </a:xfrm>
          <a:prstGeom prst="straightConnector1">
            <a:avLst/>
          </a:prstGeom>
          <a:noFill/>
          <a:ln cap="flat" cmpd="sng" w="9525">
            <a:solidFill>
              <a:schemeClr val="dk1"/>
            </a:solidFill>
            <a:prstDash val="solid"/>
            <a:round/>
            <a:headEnd len="sm" w="sm" type="none"/>
            <a:tailEnd len="med" w="med" type="stealth"/>
          </a:ln>
        </p:spPr>
      </p:cxnSp>
      <p:cxnSp>
        <p:nvCxnSpPr>
          <p:cNvPr id="960" name="Google Shape;960;p71"/>
          <p:cNvCxnSpPr>
            <a:stCxn id="866" idx="6"/>
            <a:endCxn id="956" idx="2"/>
          </p:cNvCxnSpPr>
          <p:nvPr/>
        </p:nvCxnSpPr>
        <p:spPr>
          <a:xfrm flipH="1" rot="10800000">
            <a:off x="7543201" y="2219858"/>
            <a:ext cx="522000" cy="231000"/>
          </a:xfrm>
          <a:prstGeom prst="straightConnector1">
            <a:avLst/>
          </a:prstGeom>
          <a:noFill/>
          <a:ln cap="flat" cmpd="sng" w="9525">
            <a:solidFill>
              <a:schemeClr val="dk1"/>
            </a:solidFill>
            <a:prstDash val="solid"/>
            <a:round/>
            <a:headEnd len="sm" w="sm" type="none"/>
            <a:tailEnd len="med" w="med" type="stealth"/>
          </a:ln>
        </p:spPr>
      </p:cxnSp>
      <p:cxnSp>
        <p:nvCxnSpPr>
          <p:cNvPr id="961" name="Google Shape;961;p71"/>
          <p:cNvCxnSpPr>
            <a:stCxn id="860" idx="6"/>
            <a:endCxn id="956" idx="2"/>
          </p:cNvCxnSpPr>
          <p:nvPr/>
        </p:nvCxnSpPr>
        <p:spPr>
          <a:xfrm flipH="1" rot="10800000">
            <a:off x="7543201" y="2220002"/>
            <a:ext cx="522000" cy="5100"/>
          </a:xfrm>
          <a:prstGeom prst="straightConnector1">
            <a:avLst/>
          </a:prstGeom>
          <a:noFill/>
          <a:ln cap="flat" cmpd="sng" w="9525">
            <a:solidFill>
              <a:schemeClr val="dk1"/>
            </a:solidFill>
            <a:prstDash val="solid"/>
            <a:round/>
            <a:headEnd len="sm" w="sm" type="none"/>
            <a:tailEnd len="med" w="med" type="stealth"/>
          </a:ln>
        </p:spPr>
      </p:cxnSp>
      <p:cxnSp>
        <p:nvCxnSpPr>
          <p:cNvPr id="962" name="Google Shape;962;p71"/>
          <p:cNvCxnSpPr>
            <a:stCxn id="956" idx="6"/>
            <a:endCxn id="913" idx="2"/>
          </p:cNvCxnSpPr>
          <p:nvPr/>
        </p:nvCxnSpPr>
        <p:spPr>
          <a:xfrm>
            <a:off x="8227025" y="2219886"/>
            <a:ext cx="328500" cy="361200"/>
          </a:xfrm>
          <a:prstGeom prst="straightConnector1">
            <a:avLst/>
          </a:prstGeom>
          <a:noFill/>
          <a:ln cap="flat" cmpd="sng" w="9525">
            <a:solidFill>
              <a:schemeClr val="dk1"/>
            </a:solidFill>
            <a:prstDash val="solid"/>
            <a:round/>
            <a:headEnd len="sm" w="sm" type="none"/>
            <a:tailEnd len="med" w="med" type="stealth"/>
          </a:ln>
        </p:spPr>
      </p:cxnSp>
      <p:cxnSp>
        <p:nvCxnSpPr>
          <p:cNvPr id="963" name="Google Shape;963;p71"/>
          <p:cNvCxnSpPr/>
          <p:nvPr/>
        </p:nvCxnSpPr>
        <p:spPr>
          <a:xfrm>
            <a:off x="3847012" y="971550"/>
            <a:ext cx="0" cy="3505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2"/>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970" name="Google Shape;970;p72"/>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971" name="Google Shape;971;p72"/>
          <p:cNvSpPr txBox="1"/>
          <p:nvPr>
            <p:ph idx="4294967295" type="ctrTitle"/>
          </p:nvPr>
        </p:nvSpPr>
        <p:spPr>
          <a:xfrm>
            <a:off x="4191000" y="1885950"/>
            <a:ext cx="44076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6000"/>
              <a:buFont typeface="Calibri"/>
              <a:buNone/>
            </a:pPr>
            <a:r>
              <a:rPr lang="ru" sz="4900">
                <a:solidFill>
                  <a:srgbClr val="3F3F3F"/>
                </a:solidFill>
              </a:rPr>
              <a:t>Анализ ошибок</a:t>
            </a:r>
            <a:endParaRPr b="0" i="0" sz="4900" u="none" cap="none" strike="noStrike">
              <a:solidFill>
                <a:srgbClr val="3F3F3F"/>
              </a:solidFill>
              <a:latin typeface="Calibri"/>
              <a:ea typeface="Calibri"/>
              <a:cs typeface="Calibri"/>
              <a:sym typeface="Calibri"/>
            </a:endParaRPr>
          </a:p>
        </p:txBody>
      </p:sp>
      <p:pic>
        <p:nvPicPr>
          <p:cNvPr descr="C:\Users\ang\Desktop\iStock_000012344803Large.jpg" id="972" name="Google Shape;972;p72"/>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973" name="Google Shape;973;p72"/>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3"/>
          <p:cNvSpPr txBox="1"/>
          <p:nvPr/>
        </p:nvSpPr>
        <p:spPr>
          <a:xfrm>
            <a:off x="381000" y="278269"/>
            <a:ext cx="8305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Recommended approach</a:t>
            </a:r>
            <a:endParaRPr/>
          </a:p>
        </p:txBody>
      </p:sp>
      <p:sp>
        <p:nvSpPr>
          <p:cNvPr id="979" name="Google Shape;979;p73"/>
          <p:cNvSpPr txBox="1"/>
          <p:nvPr/>
        </p:nvSpPr>
        <p:spPr>
          <a:xfrm>
            <a:off x="381000" y="647640"/>
            <a:ext cx="8305800" cy="3047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Start with a simple algorithm that you can implement quickly. Implement it and test it on your cross-validation data.</a:t>
            </a:r>
            <a:endParaRPr/>
          </a:p>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Plot learning curves to decide if more data, more features, etc. are likely to help.</a:t>
            </a:r>
            <a:endParaRPr/>
          </a:p>
          <a:p>
            <a:pPr indent="-342900" lvl="0" marL="342900" marR="0" rtl="0" algn="l">
              <a:spcBef>
                <a:spcPts val="0"/>
              </a:spcBef>
              <a:spcAft>
                <a:spcPts val="0"/>
              </a:spcAft>
              <a:buClr>
                <a:schemeClr val="dk1"/>
              </a:buClr>
              <a:buSzPts val="2400"/>
              <a:buFont typeface="Calibri"/>
              <a:buChar char="-"/>
            </a:pPr>
            <a:r>
              <a:rPr lang="ru" sz="2400">
                <a:solidFill>
                  <a:schemeClr val="dk1"/>
                </a:solidFill>
                <a:latin typeface="Calibri"/>
                <a:ea typeface="Calibri"/>
                <a:cs typeface="Calibri"/>
                <a:sym typeface="Calibri"/>
              </a:rPr>
              <a:t>Error analysis:  Manually examine the examples (in cross validation set) that your algorithm made errors on. See if you spot any systematic trend in what type of examples it is making errors 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Обзор данных (data exploration)</a:t>
            </a:r>
            <a:endParaRPr/>
          </a:p>
        </p:txBody>
      </p:sp>
      <p:sp>
        <p:nvSpPr>
          <p:cNvPr id="93" name="Google Shape;9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Отсутствующие данные</a:t>
            </a:r>
            <a:endParaRPr/>
          </a:p>
          <a:p>
            <a:pPr indent="0" lvl="0" marL="0" rtl="0" algn="l">
              <a:spcBef>
                <a:spcPts val="1200"/>
              </a:spcBef>
              <a:spcAft>
                <a:spcPts val="0"/>
              </a:spcAft>
              <a:buNone/>
            </a:pPr>
            <a:r>
              <a:rPr lang="ru"/>
              <a:t>Значения вне разумного диапазона</a:t>
            </a:r>
            <a:endParaRPr/>
          </a:p>
          <a:p>
            <a:pPr indent="0" lvl="0" marL="0" rtl="0" algn="l">
              <a:spcBef>
                <a:spcPts val="1200"/>
              </a:spcBef>
              <a:spcAft>
                <a:spcPts val="0"/>
              </a:spcAft>
              <a:buNone/>
            </a:pPr>
            <a:r>
              <a:rPr lang="ru"/>
              <a:t>Ошибки в единицах измерения (шкалах)</a:t>
            </a:r>
            <a:endParaRPr/>
          </a:p>
          <a:p>
            <a:pPr indent="0" lvl="0" marL="0" rtl="0" algn="l">
              <a:spcBef>
                <a:spcPts val="1200"/>
              </a:spcBef>
              <a:spcAft>
                <a:spcPts val="0"/>
              </a:spcAft>
              <a:buNone/>
            </a:pPr>
            <a:r>
              <a:rPr lang="ru"/>
              <a:t>Ошибки в подписях переменных (колонок)</a:t>
            </a:r>
            <a:endParaRPr/>
          </a:p>
          <a:p>
            <a:pPr indent="0" lvl="0" marL="0" rtl="0" algn="l">
              <a:spcBef>
                <a:spcPts val="1200"/>
              </a:spcBef>
              <a:spcAft>
                <a:spcPts val="1200"/>
              </a:spcAft>
              <a:buNone/>
            </a:pPr>
            <a:r>
              <a:rPr lang="ru"/>
              <a:t>Ошибки в классах переменных</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4"/>
          <p:cNvSpPr txBox="1"/>
          <p:nvPr/>
        </p:nvSpPr>
        <p:spPr>
          <a:xfrm>
            <a:off x="381000" y="278269"/>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200">
                <a:solidFill>
                  <a:schemeClr val="dk1"/>
                </a:solidFill>
                <a:latin typeface="Calibri"/>
                <a:ea typeface="Calibri"/>
                <a:cs typeface="Calibri"/>
                <a:sym typeface="Calibri"/>
              </a:rPr>
              <a:t>Error Analysis</a:t>
            </a:r>
            <a:endParaRPr/>
          </a:p>
        </p:txBody>
      </p:sp>
      <p:sp>
        <p:nvSpPr>
          <p:cNvPr id="985" name="Google Shape;985;p74"/>
          <p:cNvSpPr txBox="1"/>
          <p:nvPr/>
        </p:nvSpPr>
        <p:spPr>
          <a:xfrm>
            <a:off x="381000" y="829092"/>
            <a:ext cx="8305800" cy="2123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2200">
                <a:solidFill>
                  <a:schemeClr val="dk1"/>
                </a:solidFill>
                <a:latin typeface="Calibri"/>
                <a:ea typeface="Calibri"/>
                <a:cs typeface="Calibri"/>
                <a:sym typeface="Calibri"/>
              </a:rPr>
              <a:t>              500 examples in cross validation set</a:t>
            </a:r>
            <a:endParaRPr/>
          </a:p>
          <a:p>
            <a:pPr indent="0" lvl="0" marL="0" marR="0" rtl="0" algn="just">
              <a:spcBef>
                <a:spcPts val="0"/>
              </a:spcBef>
              <a:spcAft>
                <a:spcPts val="0"/>
              </a:spcAft>
              <a:buNone/>
            </a:pPr>
            <a:r>
              <a:rPr lang="ru" sz="2200">
                <a:solidFill>
                  <a:schemeClr val="dk1"/>
                </a:solidFill>
                <a:latin typeface="Calibri"/>
                <a:ea typeface="Calibri"/>
                <a:cs typeface="Calibri"/>
                <a:sym typeface="Calibri"/>
              </a:rPr>
              <a:t>Algorithm misclassifies 100 emails.</a:t>
            </a:r>
            <a:endParaRPr/>
          </a:p>
          <a:p>
            <a:pPr indent="0" lvl="0" marL="0" marR="0" rtl="0" algn="just">
              <a:spcBef>
                <a:spcPts val="0"/>
              </a:spcBef>
              <a:spcAft>
                <a:spcPts val="0"/>
              </a:spcAft>
              <a:buNone/>
            </a:pPr>
            <a:r>
              <a:rPr lang="ru" sz="2200">
                <a:solidFill>
                  <a:schemeClr val="dk1"/>
                </a:solidFill>
                <a:latin typeface="Calibri"/>
                <a:ea typeface="Calibri"/>
                <a:cs typeface="Calibri"/>
                <a:sym typeface="Calibri"/>
              </a:rPr>
              <a:t>Manually examine the 100 errors, and categorize them based on:</a:t>
            </a:r>
            <a:endParaRPr/>
          </a:p>
          <a:p>
            <a:pPr indent="-514350" lvl="1" marL="971550" marR="0" rtl="0" algn="just">
              <a:spcBef>
                <a:spcPts val="0"/>
              </a:spcBef>
              <a:spcAft>
                <a:spcPts val="0"/>
              </a:spcAft>
              <a:buClr>
                <a:schemeClr val="dk1"/>
              </a:buClr>
              <a:buSzPts val="2200"/>
              <a:buFont typeface="Calibri"/>
              <a:buAutoNum type="romanLcParenBoth"/>
            </a:pPr>
            <a:r>
              <a:rPr b="0" i="0" lang="ru" sz="2200" u="none" cap="none" strike="noStrike">
                <a:solidFill>
                  <a:schemeClr val="dk1"/>
                </a:solidFill>
                <a:latin typeface="Calibri"/>
                <a:ea typeface="Calibri"/>
                <a:cs typeface="Calibri"/>
                <a:sym typeface="Calibri"/>
              </a:rPr>
              <a:t>What type of email it is</a:t>
            </a:r>
            <a:endParaRPr/>
          </a:p>
          <a:p>
            <a:pPr indent="-514350" lvl="1" marL="971550" marR="0" rtl="0" algn="just">
              <a:spcBef>
                <a:spcPts val="0"/>
              </a:spcBef>
              <a:spcAft>
                <a:spcPts val="0"/>
              </a:spcAft>
              <a:buClr>
                <a:schemeClr val="dk1"/>
              </a:buClr>
              <a:buSzPts val="2200"/>
              <a:buFont typeface="Calibri"/>
              <a:buAutoNum type="romanLcParenBoth"/>
            </a:pPr>
            <a:r>
              <a:rPr b="0" i="0" lang="ru" sz="2200" u="none" cap="none" strike="noStrike">
                <a:solidFill>
                  <a:schemeClr val="dk1"/>
                </a:solidFill>
                <a:latin typeface="Calibri"/>
                <a:ea typeface="Calibri"/>
                <a:cs typeface="Calibri"/>
                <a:sym typeface="Calibri"/>
              </a:rPr>
              <a:t>What cues (features) you think would have helped the algorithm classify them correctly.</a:t>
            </a:r>
            <a:endParaRPr/>
          </a:p>
        </p:txBody>
      </p:sp>
      <p:pic>
        <p:nvPicPr>
          <p:cNvPr id="986" name="Google Shape;986;p74"/>
          <p:cNvPicPr preferRelativeResize="0"/>
          <p:nvPr/>
        </p:nvPicPr>
        <p:blipFill rotWithShape="1">
          <a:blip r:embed="rId3">
            <a:alphaModFix/>
          </a:blip>
          <a:srcRect b="0" l="0" r="0" t="0"/>
          <a:stretch/>
        </p:blipFill>
        <p:spPr>
          <a:xfrm>
            <a:off x="490868" y="976012"/>
            <a:ext cx="803910" cy="154305"/>
          </a:xfrm>
          <a:prstGeom prst="rect">
            <a:avLst/>
          </a:prstGeom>
          <a:noFill/>
          <a:ln>
            <a:noFill/>
          </a:ln>
        </p:spPr>
      </p:pic>
      <p:sp>
        <p:nvSpPr>
          <p:cNvPr id="987" name="Google Shape;987;p74"/>
          <p:cNvSpPr txBox="1"/>
          <p:nvPr/>
        </p:nvSpPr>
        <p:spPr>
          <a:xfrm>
            <a:off x="381000" y="3258800"/>
            <a:ext cx="4191000" cy="1446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2200">
                <a:solidFill>
                  <a:schemeClr val="dk1"/>
                </a:solidFill>
                <a:latin typeface="Calibri"/>
                <a:ea typeface="Calibri"/>
                <a:cs typeface="Calibri"/>
                <a:sym typeface="Calibri"/>
              </a:rPr>
              <a:t>Pharma:</a:t>
            </a:r>
            <a:endParaRPr/>
          </a:p>
          <a:p>
            <a:pPr indent="0" lvl="0" marL="0" marR="0" rtl="0" algn="just">
              <a:spcBef>
                <a:spcPts val="0"/>
              </a:spcBef>
              <a:spcAft>
                <a:spcPts val="0"/>
              </a:spcAft>
              <a:buNone/>
            </a:pPr>
            <a:r>
              <a:rPr lang="ru" sz="2200">
                <a:solidFill>
                  <a:schemeClr val="dk1"/>
                </a:solidFill>
                <a:latin typeface="Calibri"/>
                <a:ea typeface="Calibri"/>
                <a:cs typeface="Calibri"/>
                <a:sym typeface="Calibri"/>
              </a:rPr>
              <a:t>Replica/fake:</a:t>
            </a:r>
            <a:endParaRPr/>
          </a:p>
          <a:p>
            <a:pPr indent="0" lvl="0" marL="0" marR="0" rtl="0" algn="just">
              <a:spcBef>
                <a:spcPts val="0"/>
              </a:spcBef>
              <a:spcAft>
                <a:spcPts val="0"/>
              </a:spcAft>
              <a:buNone/>
            </a:pPr>
            <a:r>
              <a:rPr lang="ru" sz="2200">
                <a:solidFill>
                  <a:schemeClr val="dk1"/>
                </a:solidFill>
                <a:latin typeface="Calibri"/>
                <a:ea typeface="Calibri"/>
                <a:cs typeface="Calibri"/>
                <a:sym typeface="Calibri"/>
              </a:rPr>
              <a:t>Steal passwords:</a:t>
            </a:r>
            <a:endParaRPr/>
          </a:p>
          <a:p>
            <a:pPr indent="0" lvl="0" marL="0" marR="0" rtl="0" algn="just">
              <a:spcBef>
                <a:spcPts val="0"/>
              </a:spcBef>
              <a:spcAft>
                <a:spcPts val="0"/>
              </a:spcAft>
              <a:buNone/>
            </a:pPr>
            <a:r>
              <a:rPr lang="ru" sz="2200">
                <a:solidFill>
                  <a:schemeClr val="dk1"/>
                </a:solidFill>
                <a:latin typeface="Calibri"/>
                <a:ea typeface="Calibri"/>
                <a:cs typeface="Calibri"/>
                <a:sym typeface="Calibri"/>
              </a:rPr>
              <a:t>Other:</a:t>
            </a:r>
            <a:endParaRPr/>
          </a:p>
        </p:txBody>
      </p:sp>
      <p:sp>
        <p:nvSpPr>
          <p:cNvPr id="988" name="Google Shape;988;p74"/>
          <p:cNvSpPr txBox="1"/>
          <p:nvPr/>
        </p:nvSpPr>
        <p:spPr>
          <a:xfrm>
            <a:off x="4327451" y="3258800"/>
            <a:ext cx="46482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200">
                <a:solidFill>
                  <a:schemeClr val="dk1"/>
                </a:solidFill>
                <a:latin typeface="Calibri"/>
                <a:ea typeface="Calibri"/>
                <a:cs typeface="Calibri"/>
                <a:sym typeface="Calibri"/>
              </a:rPr>
              <a:t>Deliberate misspellings:</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 (m0rgage, med1cine, etc.)</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Unusual email routing:</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Unusual (spamming) punctuation: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75"/>
          <p:cNvSpPr txBox="1"/>
          <p:nvPr/>
        </p:nvSpPr>
        <p:spPr>
          <a:xfrm>
            <a:off x="381000" y="278269"/>
            <a:ext cx="8305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200">
                <a:solidFill>
                  <a:schemeClr val="dk1"/>
                </a:solidFill>
                <a:latin typeface="Calibri"/>
                <a:ea typeface="Calibri"/>
                <a:cs typeface="Calibri"/>
                <a:sym typeface="Calibri"/>
              </a:rPr>
              <a:t>The importance of numerical evaluation</a:t>
            </a:r>
            <a:endParaRPr/>
          </a:p>
        </p:txBody>
      </p:sp>
      <p:sp>
        <p:nvSpPr>
          <p:cNvPr id="994" name="Google Shape;994;p75"/>
          <p:cNvSpPr txBox="1"/>
          <p:nvPr/>
        </p:nvSpPr>
        <p:spPr>
          <a:xfrm>
            <a:off x="381000" y="829092"/>
            <a:ext cx="83058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200">
                <a:solidFill>
                  <a:schemeClr val="dk1"/>
                </a:solidFill>
                <a:latin typeface="Calibri"/>
                <a:ea typeface="Calibri"/>
                <a:cs typeface="Calibri"/>
                <a:sym typeface="Calibri"/>
              </a:rPr>
              <a:t>Should discount/discounts/discounted/discounting be treated as the same word? </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Can use “stemming” software (E.g. “Porter stemmer”)</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	universe/university.</a:t>
            </a:r>
            <a:endParaRPr/>
          </a:p>
        </p:txBody>
      </p:sp>
      <p:sp>
        <p:nvSpPr>
          <p:cNvPr id="995" name="Google Shape;995;p75"/>
          <p:cNvSpPr txBox="1"/>
          <p:nvPr/>
        </p:nvSpPr>
        <p:spPr>
          <a:xfrm>
            <a:off x="381000" y="2190750"/>
            <a:ext cx="8305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200">
                <a:solidFill>
                  <a:schemeClr val="dk1"/>
                </a:solidFill>
                <a:latin typeface="Calibri"/>
                <a:ea typeface="Calibri"/>
                <a:cs typeface="Calibri"/>
                <a:sym typeface="Calibri"/>
              </a:rPr>
              <a:t>Error analysis may not be helpful for deciding if this is likely to improve performance. Only solution is to try it and see if it works.</a:t>
            </a:r>
            <a:endParaRPr/>
          </a:p>
        </p:txBody>
      </p:sp>
      <p:sp>
        <p:nvSpPr>
          <p:cNvPr id="996" name="Google Shape;996;p75"/>
          <p:cNvSpPr txBox="1"/>
          <p:nvPr/>
        </p:nvSpPr>
        <p:spPr>
          <a:xfrm>
            <a:off x="381001" y="2911554"/>
            <a:ext cx="83820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200">
                <a:solidFill>
                  <a:schemeClr val="dk1"/>
                </a:solidFill>
                <a:latin typeface="Calibri"/>
                <a:ea typeface="Calibri"/>
                <a:cs typeface="Calibri"/>
                <a:sym typeface="Calibri"/>
              </a:rPr>
              <a:t>Need numerical evaluation (e.g., cross validation error) of algorithm’s performance with and without stemming.</a:t>
            </a:r>
            <a:endParaRPr/>
          </a:p>
          <a:p>
            <a:pPr indent="0" lvl="0" marL="0" marR="0" rtl="0" algn="l">
              <a:spcBef>
                <a:spcPts val="0"/>
              </a:spcBef>
              <a:spcAft>
                <a:spcPts val="0"/>
              </a:spcAft>
              <a:buNone/>
            </a:pPr>
            <a:r>
              <a:rPr lang="ru" sz="2200">
                <a:solidFill>
                  <a:schemeClr val="dk1"/>
                </a:solidFill>
                <a:latin typeface="Calibri"/>
                <a:ea typeface="Calibri"/>
                <a:cs typeface="Calibri"/>
                <a:sym typeface="Calibri"/>
              </a:rPr>
              <a:t>	Without stemming: 		With stemming:</a:t>
            </a:r>
            <a:endParaRPr/>
          </a:p>
        </p:txBody>
      </p:sp>
      <p:sp>
        <p:nvSpPr>
          <p:cNvPr id="997" name="Google Shape;997;p75"/>
          <p:cNvSpPr txBox="1"/>
          <p:nvPr/>
        </p:nvSpPr>
        <p:spPr>
          <a:xfrm>
            <a:off x="1295400" y="3969663"/>
            <a:ext cx="67818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200">
                <a:solidFill>
                  <a:schemeClr val="dk1"/>
                </a:solidFill>
                <a:latin typeface="Calibri"/>
                <a:ea typeface="Calibri"/>
                <a:cs typeface="Calibri"/>
                <a:sym typeface="Calibri"/>
              </a:rPr>
              <a:t>Distinguish upper vs. lower case (Mom/mom):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6"/>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1004" name="Google Shape;1004;p76"/>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005" name="Google Shape;1005;p76"/>
          <p:cNvSpPr txBox="1"/>
          <p:nvPr>
            <p:ph idx="4294967295" type="ctrTitle"/>
          </p:nvPr>
        </p:nvSpPr>
        <p:spPr>
          <a:xfrm>
            <a:off x="4191000" y="2266950"/>
            <a:ext cx="44076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4400"/>
              <a:buFont typeface="Calibri"/>
              <a:buNone/>
            </a:pPr>
            <a:r>
              <a:rPr lang="ru">
                <a:solidFill>
                  <a:srgbClr val="3F3F3F"/>
                </a:solidFill>
              </a:rPr>
              <a:t>Метрики эффективности</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1006" name="Google Shape;1006;p76"/>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007" name="Google Shape;1007;p76"/>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7"/>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 r2_score</a:t>
            </a:r>
            <a:endParaRPr/>
          </a:p>
        </p:txBody>
      </p:sp>
      <p:sp>
        <p:nvSpPr>
          <p:cNvPr id="1014" name="Google Shape;1014;p77"/>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529"/>
                </a:solidFill>
                <a:highlight>
                  <a:srgbClr val="FFFFFF"/>
                </a:highlight>
                <a:latin typeface="Roboto"/>
                <a:ea typeface="Roboto"/>
                <a:cs typeface="Roboto"/>
                <a:sym typeface="Roboto"/>
              </a:rPr>
              <a:t>t represents the proportion of variance (of y) that has been explained by the independent variables in the model. It provides an indication of goodness of fit and therefore a measure of how well unseen samples are likely to be predicted by the model, through the proportion of explained variance.</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ru" sz="1200">
                <a:solidFill>
                  <a:srgbClr val="212529"/>
                </a:solidFill>
                <a:highlight>
                  <a:srgbClr val="FFFFFF"/>
                </a:highlight>
                <a:latin typeface="Roboto"/>
                <a:ea typeface="Roboto"/>
                <a:cs typeface="Roboto"/>
                <a:sym typeface="Roboto"/>
              </a:rPr>
              <a:t>As such variance is dataset dependent, R² may not be meaningfully comparable across different datasets. Best possible score is 1.0 and it can be negative (because the model can be arbitrarily worse). A constant model that always predicts the expected value of y, disregarding the input features, would get a R² score of 0.0.</a:t>
            </a:r>
            <a:endParaRPr sz="1200">
              <a:solidFill>
                <a:srgbClr val="212529"/>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id="1015" name="Google Shape;1015;p77"/>
          <p:cNvPicPr preferRelativeResize="0"/>
          <p:nvPr/>
        </p:nvPicPr>
        <p:blipFill rotWithShape="1">
          <a:blip r:embed="rId3">
            <a:alphaModFix/>
          </a:blip>
          <a:srcRect b="27028" l="48624" r="29995" t="62823"/>
          <a:stretch/>
        </p:blipFill>
        <p:spPr>
          <a:xfrm>
            <a:off x="2481599" y="2889675"/>
            <a:ext cx="3518950" cy="939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78"/>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explained_variance_score</a:t>
            </a:r>
            <a:endParaRPr/>
          </a:p>
        </p:txBody>
      </p:sp>
      <p:sp>
        <p:nvSpPr>
          <p:cNvPr id="1022" name="Google Shape;1022;p78"/>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ru"/>
              <a:t>If  ̂y is the estimated target output, y the corresponding (correct) target output, and  is Variance, the square of the standard deviation, then the explained variance is estimated as follow:</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ru"/>
              <a:t> </a:t>
            </a:r>
            <a:endParaRPr/>
          </a:p>
          <a:p>
            <a:pPr indent="0" lvl="0" marL="0" rtl="0" algn="l">
              <a:spcBef>
                <a:spcPts val="1200"/>
              </a:spcBef>
              <a:spcAft>
                <a:spcPts val="0"/>
              </a:spcAft>
              <a:buClr>
                <a:schemeClr val="dk1"/>
              </a:buClr>
              <a:buSzPts val="1100"/>
              <a:buFont typeface="Arial"/>
              <a:buNone/>
            </a:pPr>
            <a:r>
              <a:rPr lang="ru"/>
              <a:t>The best possible score is 1.0, lower values are worse.</a:t>
            </a:r>
            <a:endParaRPr/>
          </a:p>
          <a:p>
            <a:pPr indent="0" lvl="0" marL="0" rtl="0" algn="l">
              <a:spcBef>
                <a:spcPts val="1200"/>
              </a:spcBef>
              <a:spcAft>
                <a:spcPts val="1200"/>
              </a:spcAft>
              <a:buNone/>
            </a:pPr>
            <a:r>
              <a:t/>
            </a:r>
            <a:endParaRPr/>
          </a:p>
        </p:txBody>
      </p:sp>
      <p:pic>
        <p:nvPicPr>
          <p:cNvPr id="1023" name="Google Shape;1023;p78"/>
          <p:cNvPicPr preferRelativeResize="0"/>
          <p:nvPr/>
        </p:nvPicPr>
        <p:blipFill rotWithShape="1">
          <a:blip r:embed="rId3">
            <a:alphaModFix/>
          </a:blip>
          <a:srcRect b="50277" l="43848" r="25484" t="40681"/>
          <a:stretch/>
        </p:blipFill>
        <p:spPr>
          <a:xfrm>
            <a:off x="2045074" y="2347033"/>
            <a:ext cx="4617325" cy="76567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9"/>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mean_squared_log_error</a:t>
            </a:r>
            <a:endParaRPr/>
          </a:p>
        </p:txBody>
      </p:sp>
      <p:sp>
        <p:nvSpPr>
          <p:cNvPr id="1030" name="Google Shape;1030;p79"/>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a:p>
            <a:pPr indent="0" lvl="0" marL="0" rtl="0" algn="l">
              <a:spcBef>
                <a:spcPts val="1200"/>
              </a:spcBef>
              <a:spcAft>
                <a:spcPts val="0"/>
              </a:spcAft>
              <a:buNone/>
            </a:pPr>
            <a:r>
              <a:t/>
            </a:r>
            <a:endParaRPr/>
          </a:p>
          <a:p>
            <a:pPr indent="0" lvl="0" marL="0" marR="12700" rtl="0" algn="l">
              <a:spcBef>
                <a:spcPts val="1200"/>
              </a:spcBef>
              <a:spcAft>
                <a:spcPts val="0"/>
              </a:spcAft>
              <a:buNone/>
            </a:pPr>
            <a:r>
              <a:rPr lang="ru" sz="1200">
                <a:solidFill>
                  <a:srgbClr val="212529"/>
                </a:solidFill>
                <a:highlight>
                  <a:srgbClr val="FFFFFF"/>
                </a:highlight>
                <a:latin typeface="Roboto"/>
                <a:ea typeface="Roboto"/>
                <a:cs typeface="Roboto"/>
                <a:sym typeface="Roboto"/>
              </a:rPr>
              <a:t>Where </a:t>
            </a:r>
            <a:r>
              <a:rPr lang="ru" sz="1450">
                <a:solidFill>
                  <a:srgbClr val="212529"/>
                </a:solidFill>
                <a:highlight>
                  <a:srgbClr val="FFFFFF"/>
                </a:highlight>
                <a:latin typeface="Roboto"/>
                <a:ea typeface="Roboto"/>
                <a:cs typeface="Roboto"/>
                <a:sym typeface="Roboto"/>
              </a:rPr>
              <a:t>log</a:t>
            </a:r>
            <a:r>
              <a:rPr baseline="-25000" lang="ru" sz="1450">
                <a:solidFill>
                  <a:srgbClr val="212529"/>
                </a:solidFill>
                <a:highlight>
                  <a:srgbClr val="FFFFFF"/>
                </a:highlight>
                <a:latin typeface="Roboto"/>
                <a:ea typeface="Roboto"/>
                <a:cs typeface="Roboto"/>
                <a:sym typeface="Roboto"/>
              </a:rPr>
              <a:t>e</a:t>
            </a:r>
            <a:r>
              <a:rPr lang="ru" sz="1450">
                <a:solidFill>
                  <a:srgbClr val="212529"/>
                </a:solidFill>
                <a:highlight>
                  <a:srgbClr val="FFFFFF"/>
                </a:highlight>
                <a:latin typeface="Roboto"/>
                <a:ea typeface="Roboto"/>
                <a:cs typeface="Roboto"/>
                <a:sym typeface="Roboto"/>
              </a:rPr>
              <a:t>⁡(x)</a:t>
            </a:r>
            <a:r>
              <a:rPr lang="ru" sz="1200">
                <a:solidFill>
                  <a:srgbClr val="212529"/>
                </a:solidFill>
                <a:highlight>
                  <a:srgbClr val="FFFFFF"/>
                </a:highlight>
                <a:latin typeface="Roboto"/>
                <a:ea typeface="Roboto"/>
                <a:cs typeface="Roboto"/>
                <a:sym typeface="Roboto"/>
              </a:rPr>
              <a:t> means the natural logarithm of </a:t>
            </a:r>
            <a:r>
              <a:rPr lang="ru" sz="1450">
                <a:solidFill>
                  <a:srgbClr val="212529"/>
                </a:solidFill>
                <a:highlight>
                  <a:srgbClr val="FFFFFF"/>
                </a:highlight>
                <a:latin typeface="Roboto"/>
                <a:ea typeface="Roboto"/>
                <a:cs typeface="Roboto"/>
                <a:sym typeface="Roboto"/>
              </a:rPr>
              <a:t>x</a:t>
            </a:r>
            <a:r>
              <a:rPr lang="ru" sz="1200">
                <a:solidFill>
                  <a:srgbClr val="212529"/>
                </a:solidFill>
                <a:highlight>
                  <a:srgbClr val="FFFFFF"/>
                </a:highlight>
                <a:latin typeface="Roboto"/>
                <a:ea typeface="Roboto"/>
                <a:cs typeface="Roboto"/>
                <a:sym typeface="Roboto"/>
              </a:rPr>
              <a:t>. This metric is best to use when targets having exponential growth, such as population counts, average sales of a commodity over a span of years etc. Note that this metric penalizes an under-predicted estimate greater than an over-predicted estimate.</a:t>
            </a:r>
            <a:endParaRPr/>
          </a:p>
        </p:txBody>
      </p:sp>
      <p:pic>
        <p:nvPicPr>
          <p:cNvPr id="1031" name="Google Shape;1031;p79"/>
          <p:cNvPicPr preferRelativeResize="0"/>
          <p:nvPr/>
        </p:nvPicPr>
        <p:blipFill rotWithShape="1">
          <a:blip r:embed="rId3">
            <a:alphaModFix/>
          </a:blip>
          <a:srcRect b="59961" l="38969" r="21592" t="30536"/>
          <a:stretch/>
        </p:blipFill>
        <p:spPr>
          <a:xfrm>
            <a:off x="2367725" y="1504150"/>
            <a:ext cx="4271302" cy="5788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0"/>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accuracy_score</a:t>
            </a:r>
            <a:endParaRPr/>
          </a:p>
        </p:txBody>
      </p:sp>
      <p:sp>
        <p:nvSpPr>
          <p:cNvPr id="1038" name="Google Shape;1038;p80"/>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ru"/>
              <a:t>The accuracy_score function computes the accuracy, either the fraction (default) or the count (normalize=False) of correct predictions.</a:t>
            </a:r>
            <a:endParaRPr/>
          </a:p>
          <a:p>
            <a:pPr indent="0" lvl="0" marL="0" rtl="0" algn="l">
              <a:spcBef>
                <a:spcPts val="1200"/>
              </a:spcBef>
              <a:spcAft>
                <a:spcPts val="0"/>
              </a:spcAft>
              <a:buNone/>
            </a:pPr>
            <a:r>
              <a:rPr lang="ru"/>
              <a:t>If the entire set of predicted labels for a sample strictly match with the true set of labels, then the subset accuracy is 1.0; otherwise it is 0.0.</a:t>
            </a:r>
            <a:endParaRPr/>
          </a:p>
          <a:p>
            <a:pPr indent="0" lvl="0" marL="0" rtl="0" algn="l">
              <a:spcBef>
                <a:spcPts val="1200"/>
              </a:spcBef>
              <a:spcAft>
                <a:spcPts val="1200"/>
              </a:spcAft>
              <a:buNone/>
            </a:pPr>
            <a:r>
              <a:t/>
            </a:r>
            <a:endParaRPr/>
          </a:p>
        </p:txBody>
      </p:sp>
      <p:pic>
        <p:nvPicPr>
          <p:cNvPr id="1039" name="Google Shape;1039;p80"/>
          <p:cNvPicPr preferRelativeResize="0"/>
          <p:nvPr/>
        </p:nvPicPr>
        <p:blipFill rotWithShape="1">
          <a:blip r:embed="rId3">
            <a:alphaModFix/>
          </a:blip>
          <a:srcRect b="46679" l="44108" r="26209" t="43172"/>
          <a:stretch/>
        </p:blipFill>
        <p:spPr>
          <a:xfrm>
            <a:off x="2696837" y="2818475"/>
            <a:ext cx="3750323" cy="7212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1"/>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Precision vs recall</a:t>
            </a:r>
            <a:endParaRPr/>
          </a:p>
        </p:txBody>
      </p:sp>
      <p:sp>
        <p:nvSpPr>
          <p:cNvPr id="1046" name="Google Shape;1046;p81"/>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1047" name="Google Shape;1047;p81"/>
          <p:cNvPicPr preferRelativeResize="0"/>
          <p:nvPr/>
        </p:nvPicPr>
        <p:blipFill>
          <a:blip r:embed="rId3">
            <a:alphaModFix/>
          </a:blip>
          <a:stretch>
            <a:fillRect/>
          </a:stretch>
        </p:blipFill>
        <p:spPr>
          <a:xfrm>
            <a:off x="630300" y="1200150"/>
            <a:ext cx="7883410" cy="3394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2"/>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precision_recall_curve</a:t>
            </a:r>
            <a:endParaRPr/>
          </a:p>
        </p:txBody>
      </p:sp>
      <p:sp>
        <p:nvSpPr>
          <p:cNvPr id="1054" name="Google Shape;1054;p82"/>
          <p:cNvSpPr txBox="1"/>
          <p:nvPr>
            <p:ph idx="1" type="body"/>
          </p:nvPr>
        </p:nvSpPr>
        <p:spPr>
          <a:xfrm>
            <a:off x="457200" y="1200150"/>
            <a:ext cx="39651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ru" sz="1400"/>
              <a:t>Intuitively, precision is the ability of the classifier not to label as positive a sample that is negative, and recall is the ability of the classifier to find all the positive samples.</a:t>
            </a:r>
            <a:endParaRPr sz="1400"/>
          </a:p>
          <a:p>
            <a:pPr indent="0" lvl="0" marL="0" rtl="0" algn="l">
              <a:spcBef>
                <a:spcPts val="1200"/>
              </a:spcBef>
              <a:spcAft>
                <a:spcPts val="0"/>
              </a:spcAft>
              <a:buNone/>
            </a:pPr>
            <a:r>
              <a:rPr lang="ru" sz="1400"/>
              <a:t>The precision_recall_curve computes a precision-recall curve from the ground truth label and a score given by the classifier by varying a decision threshold.</a:t>
            </a:r>
            <a:endParaRPr sz="1400"/>
          </a:p>
          <a:p>
            <a:pPr indent="0" lvl="0" marL="0" rtl="0" algn="l">
              <a:spcBef>
                <a:spcPts val="1200"/>
              </a:spcBef>
              <a:spcAft>
                <a:spcPts val="1200"/>
              </a:spcAft>
              <a:buNone/>
            </a:pPr>
            <a:r>
              <a:rPr lang="ru" sz="1400"/>
              <a:t>The average_precision_score function computes the average precision (AP) from prediction scores. The value is between 0 and 1 and higher is better.</a:t>
            </a:r>
            <a:endParaRPr sz="1400"/>
          </a:p>
        </p:txBody>
      </p:sp>
      <p:pic>
        <p:nvPicPr>
          <p:cNvPr id="1055" name="Google Shape;1055;p82"/>
          <p:cNvPicPr preferRelativeResize="0"/>
          <p:nvPr/>
        </p:nvPicPr>
        <p:blipFill rotWithShape="1">
          <a:blip r:embed="rId3">
            <a:alphaModFix/>
          </a:blip>
          <a:srcRect b="13145" l="40806" r="24171" t="40253"/>
          <a:stretch/>
        </p:blipFill>
        <p:spPr>
          <a:xfrm>
            <a:off x="4721700" y="1200150"/>
            <a:ext cx="4422298" cy="33099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aphicFrame>
        <p:nvGraphicFramePr>
          <p:cNvPr id="1060" name="Google Shape;1060;p83"/>
          <p:cNvGraphicFramePr/>
          <p:nvPr/>
        </p:nvGraphicFramePr>
        <p:xfrm>
          <a:off x="457200" y="1428750"/>
          <a:ext cx="3000000" cy="3000000"/>
        </p:xfrm>
        <a:graphic>
          <a:graphicData uri="http://schemas.openxmlformats.org/drawingml/2006/table">
            <a:tbl>
              <a:tblPr bandRow="1" firstRow="1">
                <a:noFill/>
                <a:tableStyleId>{BB39D09C-C651-4497-97D4-C77D1B56A563}</a:tableStyleId>
              </a:tblPr>
              <a:tblGrid>
                <a:gridCol w="1600200"/>
                <a:gridCol w="1600200"/>
                <a:gridCol w="1600200"/>
                <a:gridCol w="1600200"/>
                <a:gridCol w="1600200"/>
              </a:tblGrid>
              <a:tr h="370850">
                <a:tc>
                  <a:txBody>
                    <a:bodyPr/>
                    <a:lstStyle/>
                    <a:p>
                      <a:pPr indent="0" lvl="0" marL="0" marR="0" rtl="0" algn="l">
                        <a:spcBef>
                          <a:spcPts val="0"/>
                        </a:spcBef>
                        <a:spcAft>
                          <a:spcPts val="0"/>
                        </a:spcAft>
                        <a:buNone/>
                      </a:pPr>
                      <a:r>
                        <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Precision(P)</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Recall (R)</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Average</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F</a:t>
                      </a:r>
                      <a:r>
                        <a:rPr baseline="-25000" lang="ru" sz="1800">
                          <a:solidFill>
                            <a:schemeClr val="dk1"/>
                          </a:solidFill>
                        </a:rPr>
                        <a:t>1</a:t>
                      </a:r>
                      <a:r>
                        <a:rPr lang="ru" sz="1800">
                          <a:solidFill>
                            <a:schemeClr val="dk1"/>
                          </a:solidFill>
                        </a:rPr>
                        <a:t> Score</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F7F7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ru" sz="1800">
                          <a:solidFill>
                            <a:schemeClr val="dk1"/>
                          </a:solidFill>
                        </a:rPr>
                        <a:t>Algorithm 1</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0.4</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0.45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0.444</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F7F7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ru" sz="1800">
                          <a:solidFill>
                            <a:schemeClr val="dk1"/>
                          </a:solidFill>
                        </a:rPr>
                        <a:t>Algorithm 2</a:t>
                      </a:r>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0.7</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0.1</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0.4</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0.175</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ru" sz="1800">
                          <a:solidFill>
                            <a:schemeClr val="dk1"/>
                          </a:solidFill>
                        </a:rPr>
                        <a:t>Algorithm 3</a:t>
                      </a:r>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0.02</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1.0</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0.51</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ru" sz="1800">
                          <a:solidFill>
                            <a:schemeClr val="dk1"/>
                          </a:solidFill>
                        </a:rPr>
                        <a:t>0.0392</a:t>
                      </a:r>
                      <a:endParaRPr sz="1800">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61" name="Google Shape;1061;p83"/>
          <p:cNvSpPr/>
          <p:nvPr/>
        </p:nvSpPr>
        <p:spPr>
          <a:xfrm>
            <a:off x="5181600" y="1352550"/>
            <a:ext cx="3429000" cy="16002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83"/>
          <p:cNvSpPr txBox="1"/>
          <p:nvPr/>
        </p:nvSpPr>
        <p:spPr>
          <a:xfrm>
            <a:off x="381000" y="285750"/>
            <a:ext cx="7315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400">
                <a:solidFill>
                  <a:schemeClr val="dk1"/>
                </a:solidFill>
                <a:latin typeface="Calibri"/>
                <a:ea typeface="Calibri"/>
                <a:cs typeface="Calibri"/>
                <a:sym typeface="Calibri"/>
              </a:rPr>
              <a:t>F</a:t>
            </a:r>
            <a:r>
              <a:rPr b="1" baseline="-25000" lang="ru" sz="2400">
                <a:solidFill>
                  <a:schemeClr val="dk1"/>
                </a:solidFill>
                <a:latin typeface="Calibri"/>
                <a:ea typeface="Calibri"/>
                <a:cs typeface="Calibri"/>
                <a:sym typeface="Calibri"/>
              </a:rPr>
              <a:t>1</a:t>
            </a:r>
            <a:r>
              <a:rPr b="1" lang="ru" sz="2400">
                <a:solidFill>
                  <a:schemeClr val="dk1"/>
                </a:solidFill>
                <a:latin typeface="Calibri"/>
                <a:ea typeface="Calibri"/>
                <a:cs typeface="Calibri"/>
                <a:sym typeface="Calibri"/>
              </a:rPr>
              <a:t> Score (F score)</a:t>
            </a:r>
            <a:endParaRPr b="1" sz="2400">
              <a:solidFill>
                <a:schemeClr val="dk1"/>
              </a:solidFill>
              <a:latin typeface="Calibri"/>
              <a:ea typeface="Calibri"/>
              <a:cs typeface="Calibri"/>
              <a:sym typeface="Calibri"/>
            </a:endParaRPr>
          </a:p>
        </p:txBody>
      </p:sp>
      <p:sp>
        <p:nvSpPr>
          <p:cNvPr id="1063" name="Google Shape;1063;p83"/>
          <p:cNvSpPr txBox="1"/>
          <p:nvPr/>
        </p:nvSpPr>
        <p:spPr>
          <a:xfrm>
            <a:off x="381000" y="693063"/>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How to compare precision/recall numbers?</a:t>
            </a:r>
            <a:endParaRPr/>
          </a:p>
        </p:txBody>
      </p:sp>
      <p:sp>
        <p:nvSpPr>
          <p:cNvPr id="1064" name="Google Shape;1064;p83"/>
          <p:cNvSpPr/>
          <p:nvPr/>
        </p:nvSpPr>
        <p:spPr>
          <a:xfrm>
            <a:off x="6853050" y="1311729"/>
            <a:ext cx="1828800" cy="16002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83"/>
          <p:cNvSpPr txBox="1"/>
          <p:nvPr/>
        </p:nvSpPr>
        <p:spPr>
          <a:xfrm>
            <a:off x="381000" y="3105150"/>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Average:</a:t>
            </a:r>
            <a:endParaRPr/>
          </a:p>
        </p:txBody>
      </p:sp>
      <p:sp>
        <p:nvSpPr>
          <p:cNvPr id="1066" name="Google Shape;1066;p83"/>
          <p:cNvSpPr txBox="1"/>
          <p:nvPr/>
        </p:nvSpPr>
        <p:spPr>
          <a:xfrm>
            <a:off x="381000" y="3938885"/>
            <a:ext cx="845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2400">
                <a:solidFill>
                  <a:schemeClr val="dk1"/>
                </a:solidFill>
                <a:latin typeface="Calibri"/>
                <a:ea typeface="Calibri"/>
                <a:cs typeface="Calibri"/>
                <a:sym typeface="Calibri"/>
              </a:rPr>
              <a:t>F</a:t>
            </a:r>
            <a:r>
              <a:rPr baseline="-25000" lang="ru" sz="2400">
                <a:solidFill>
                  <a:schemeClr val="dk1"/>
                </a:solidFill>
                <a:latin typeface="Calibri"/>
                <a:ea typeface="Calibri"/>
                <a:cs typeface="Calibri"/>
                <a:sym typeface="Calibri"/>
              </a:rPr>
              <a:t>1</a:t>
            </a:r>
            <a:r>
              <a:rPr lang="ru" sz="2400">
                <a:solidFill>
                  <a:schemeClr val="dk1"/>
                </a:solidFill>
                <a:latin typeface="Calibri"/>
                <a:ea typeface="Calibri"/>
                <a:cs typeface="Calibri"/>
                <a:sym typeface="Calibri"/>
              </a:rPr>
              <a:t> Score: </a:t>
            </a:r>
            <a:endParaRPr/>
          </a:p>
        </p:txBody>
      </p:sp>
      <p:pic>
        <p:nvPicPr>
          <p:cNvPr id="1067" name="Google Shape;1067;p83"/>
          <p:cNvPicPr preferRelativeResize="0"/>
          <p:nvPr/>
        </p:nvPicPr>
        <p:blipFill rotWithShape="1">
          <a:blip r:embed="rId3">
            <a:alphaModFix/>
          </a:blip>
          <a:srcRect b="0" l="0" r="0" t="0"/>
          <a:stretch/>
        </p:blipFill>
        <p:spPr>
          <a:xfrm>
            <a:off x="1752600" y="3163732"/>
            <a:ext cx="718088" cy="474817"/>
          </a:xfrm>
          <a:prstGeom prst="rect">
            <a:avLst/>
          </a:prstGeom>
          <a:noFill/>
          <a:ln>
            <a:noFill/>
          </a:ln>
        </p:spPr>
      </p:pic>
      <p:pic>
        <p:nvPicPr>
          <p:cNvPr id="1068" name="Google Shape;1068;p83"/>
          <p:cNvPicPr preferRelativeResize="0"/>
          <p:nvPr/>
        </p:nvPicPr>
        <p:blipFill rotWithShape="1">
          <a:blip r:embed="rId4">
            <a:alphaModFix/>
          </a:blip>
          <a:srcRect b="0" l="0" r="0" t="0"/>
          <a:stretch/>
        </p:blipFill>
        <p:spPr>
          <a:xfrm>
            <a:off x="1905000" y="3998916"/>
            <a:ext cx="1031208" cy="5540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Предварительная обработка данных</a:t>
            </a:r>
            <a:endParaRPr/>
          </a:p>
        </p:txBody>
      </p:sp>
      <p:sp>
        <p:nvSpPr>
          <p:cNvPr id="99" name="Google Shape;9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Создание новых переменных</a:t>
            </a:r>
            <a:endParaRPr/>
          </a:p>
          <a:p>
            <a:pPr indent="0" lvl="0" marL="0" rtl="0" algn="l">
              <a:spcBef>
                <a:spcPts val="1200"/>
              </a:spcBef>
              <a:spcAft>
                <a:spcPts val="0"/>
              </a:spcAft>
              <a:buNone/>
            </a:pPr>
            <a:r>
              <a:rPr lang="ru"/>
              <a:t>Слияние наборов данных</a:t>
            </a:r>
            <a:endParaRPr/>
          </a:p>
          <a:p>
            <a:pPr indent="0" lvl="0" marL="0" rtl="0" algn="l">
              <a:spcBef>
                <a:spcPts val="1200"/>
              </a:spcBef>
              <a:spcAft>
                <a:spcPts val="0"/>
              </a:spcAft>
              <a:buNone/>
            </a:pPr>
            <a:r>
              <a:rPr lang="ru"/>
              <a:t>Трансформация переменных</a:t>
            </a:r>
            <a:endParaRPr/>
          </a:p>
          <a:p>
            <a:pPr indent="0" lvl="0" marL="0" rtl="0" algn="l">
              <a:spcBef>
                <a:spcPts val="1200"/>
              </a:spcBef>
              <a:spcAft>
                <a:spcPts val="1200"/>
              </a:spcAft>
              <a:buNone/>
            </a:pPr>
            <a:r>
              <a:rPr lang="ru"/>
              <a:t>Удаление несогласованных данных</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Multiclassification</a:t>
            </a:r>
            <a:endParaRPr/>
          </a:p>
        </p:txBody>
      </p:sp>
      <p:sp>
        <p:nvSpPr>
          <p:cNvPr id="1075" name="Google Shape;1075;p84"/>
          <p:cNvSpPr txBox="1"/>
          <p:nvPr>
            <p:ph idx="1" type="body"/>
          </p:nvPr>
        </p:nvSpPr>
        <p:spPr>
          <a:xfrm>
            <a:off x="311700" y="1152475"/>
            <a:ext cx="8520600" cy="1120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u" sz="1200"/>
              <a:t>In multiclass and multilabel classification task, the notions of precision, recall, and F-measures can be applied to each label independently. There are a few ways to combine results across labels, specified by the average argument to the average_precision_score (multilabel only), f1_score, fbeta_score, precision_recall_fscore_support, precision_score and recall_score functions, as described above. </a:t>
            </a:r>
            <a:endParaRPr sz="1200"/>
          </a:p>
          <a:p>
            <a:pPr indent="0" lvl="0" marL="0" rtl="0" algn="l">
              <a:spcBef>
                <a:spcPts val="1200"/>
              </a:spcBef>
              <a:spcAft>
                <a:spcPts val="1200"/>
              </a:spcAft>
              <a:buNone/>
            </a:pPr>
            <a:r>
              <a:rPr lang="ru" sz="1200"/>
              <a:t>Note that if all labels are included, “micro”-averaging in a multiclass setting will produce precision, recall and F that are all identical to accuracy. Also note that “weighted” averaging may produce an F-score that is not between precision and recall.</a:t>
            </a:r>
            <a:endParaRPr sz="1200"/>
          </a:p>
        </p:txBody>
      </p:sp>
      <p:pic>
        <p:nvPicPr>
          <p:cNvPr id="1076" name="Google Shape;1076;p84"/>
          <p:cNvPicPr preferRelativeResize="0"/>
          <p:nvPr/>
        </p:nvPicPr>
        <p:blipFill rotWithShape="1">
          <a:blip r:embed="rId3">
            <a:alphaModFix/>
          </a:blip>
          <a:srcRect b="8484" l="22146" r="4302" t="63960"/>
          <a:stretch/>
        </p:blipFill>
        <p:spPr>
          <a:xfrm>
            <a:off x="406825" y="2827974"/>
            <a:ext cx="8330349" cy="17556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85"/>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confusion_matrix</a:t>
            </a:r>
            <a:endParaRPr/>
          </a:p>
        </p:txBody>
      </p:sp>
      <p:sp>
        <p:nvSpPr>
          <p:cNvPr id="1083" name="Google Shape;1083;p85"/>
          <p:cNvSpPr txBox="1"/>
          <p:nvPr>
            <p:ph idx="1" type="body"/>
          </p:nvPr>
        </p:nvSpPr>
        <p:spPr>
          <a:xfrm>
            <a:off x="457200" y="877800"/>
            <a:ext cx="3931800" cy="3716700"/>
          </a:xfrm>
          <a:prstGeom prst="rect">
            <a:avLst/>
          </a:prstGeom>
        </p:spPr>
        <p:txBody>
          <a:bodyPr anchorCtr="0" anchor="t" bIns="45700" lIns="91425" spcFirstLastPara="1" rIns="91425" wrap="square" tIns="45700">
            <a:normAutofit fontScale="92500"/>
          </a:bodyPr>
          <a:lstStyle/>
          <a:p>
            <a:pPr indent="0" lvl="0" marL="0" rtl="0" algn="l">
              <a:spcBef>
                <a:spcPts val="360"/>
              </a:spcBef>
              <a:spcAft>
                <a:spcPts val="0"/>
              </a:spcAft>
              <a:buClr>
                <a:schemeClr val="dk1"/>
              </a:buClr>
              <a:buSzPct val="61111"/>
              <a:buFont typeface="Arial"/>
              <a:buNone/>
            </a:pPr>
            <a:r>
              <a:rPr lang="ru"/>
              <a:t>The confusion_matrix function evaluates classification accuracy by computing the confusion matrix with each row corresponding to the true class (Wikipedia and other references may use different convention for axes).</a:t>
            </a:r>
            <a:endParaRPr/>
          </a:p>
          <a:p>
            <a:pPr indent="0" lvl="0" marL="0" rtl="0" algn="l">
              <a:spcBef>
                <a:spcPts val="1200"/>
              </a:spcBef>
              <a:spcAft>
                <a:spcPts val="0"/>
              </a:spcAft>
              <a:buClr>
                <a:schemeClr val="dk1"/>
              </a:buClr>
              <a:buSzPct val="61111"/>
              <a:buFont typeface="Arial"/>
              <a:buNone/>
            </a:pPr>
            <a:r>
              <a:rPr lang="ru"/>
              <a:t>By definition, entry (i, j) in a confusion matrix is the number of observations actually in group i, but predicted to be in group j. Here is an example:</a:t>
            </a:r>
            <a:endParaRPr/>
          </a:p>
          <a:p>
            <a:pPr indent="0" lvl="0" marL="0" rtl="0" algn="l">
              <a:spcBef>
                <a:spcPts val="1200"/>
              </a:spcBef>
              <a:spcAft>
                <a:spcPts val="1200"/>
              </a:spcAft>
              <a:buNone/>
            </a:pPr>
            <a:r>
              <a:t/>
            </a:r>
            <a:endParaRPr/>
          </a:p>
        </p:txBody>
      </p:sp>
      <p:pic>
        <p:nvPicPr>
          <p:cNvPr id="1084" name="Google Shape;1084;p85"/>
          <p:cNvPicPr preferRelativeResize="0"/>
          <p:nvPr/>
        </p:nvPicPr>
        <p:blipFill>
          <a:blip r:embed="rId3">
            <a:alphaModFix/>
          </a:blip>
          <a:stretch>
            <a:fillRect/>
          </a:stretch>
        </p:blipFill>
        <p:spPr>
          <a:xfrm>
            <a:off x="4446000" y="1063375"/>
            <a:ext cx="4698000" cy="352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6"/>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classification_report</a:t>
            </a:r>
            <a:endParaRPr/>
          </a:p>
        </p:txBody>
      </p:sp>
      <p:sp>
        <p:nvSpPr>
          <p:cNvPr id="1091" name="Google Shape;1091;p86"/>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rPr lang="ru"/>
              <a:t>The classification_report function builds a text report showing the main classification metrics. Here is a small example with custom target_names and inferred labels:</a:t>
            </a:r>
            <a:endParaRPr/>
          </a:p>
        </p:txBody>
      </p:sp>
      <p:pic>
        <p:nvPicPr>
          <p:cNvPr id="1092" name="Google Shape;1092;p86"/>
          <p:cNvPicPr preferRelativeResize="0"/>
          <p:nvPr/>
        </p:nvPicPr>
        <p:blipFill rotWithShape="1">
          <a:blip r:embed="rId3">
            <a:alphaModFix/>
          </a:blip>
          <a:srcRect b="23247" l="23039" r="41051" t="53137"/>
          <a:stretch/>
        </p:blipFill>
        <p:spPr>
          <a:xfrm>
            <a:off x="1532874" y="2294800"/>
            <a:ext cx="6078253" cy="2248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7"/>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ROC</a:t>
            </a:r>
            <a:endParaRPr/>
          </a:p>
        </p:txBody>
      </p:sp>
      <p:sp>
        <p:nvSpPr>
          <p:cNvPr id="1099" name="Google Shape;1099;p87"/>
          <p:cNvSpPr txBox="1"/>
          <p:nvPr>
            <p:ph idx="1" type="body"/>
          </p:nvPr>
        </p:nvSpPr>
        <p:spPr>
          <a:xfrm>
            <a:off x="457200" y="1200150"/>
            <a:ext cx="41148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rPr lang="ru" sz="1500"/>
              <a:t>A receiver operating characteristic (ROC), or simply ROC curve, is a graphical plot which illustrates the performance of a binary classifier system as its discrimination threshold is varied. It is created by plotting the fraction of true positives out of the positives (TPR = true positive rate) vs. the fraction of false positives out of the negatives (FPR = false positive rate), at various threshold settings. TPR is also known as sensitivity, and FPR is one minus the specificity or true negative rate.</a:t>
            </a:r>
            <a:endParaRPr sz="1500"/>
          </a:p>
        </p:txBody>
      </p:sp>
      <p:pic>
        <p:nvPicPr>
          <p:cNvPr id="1100" name="Google Shape;1100;p87"/>
          <p:cNvPicPr preferRelativeResize="0"/>
          <p:nvPr/>
        </p:nvPicPr>
        <p:blipFill>
          <a:blip r:embed="rId3">
            <a:alphaModFix/>
          </a:blip>
          <a:stretch>
            <a:fillRect/>
          </a:stretch>
        </p:blipFill>
        <p:spPr>
          <a:xfrm>
            <a:off x="4724400" y="1215779"/>
            <a:ext cx="4267200" cy="3200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88"/>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roc_auc_score</a:t>
            </a:r>
            <a:endParaRPr/>
          </a:p>
        </p:txBody>
      </p:sp>
      <p:sp>
        <p:nvSpPr>
          <p:cNvPr id="1107" name="Google Shape;1107;p88"/>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ru"/>
              <a:t>The roc_auc_score function computes the area under the receiver operating characteristic (ROC) curve, which is also denoted by AUC or AUROC. By computing the area under the roc curve, the curve information is summarized in one number.</a:t>
            </a:r>
            <a:endParaRPr/>
          </a:p>
          <a:p>
            <a:pPr indent="0" lvl="0" marL="0" rtl="0" algn="l">
              <a:spcBef>
                <a:spcPts val="1200"/>
              </a:spcBef>
              <a:spcAft>
                <a:spcPts val="1200"/>
              </a:spcAft>
              <a:buNone/>
            </a:pPr>
            <a:r>
              <a:rPr lang="ru"/>
              <a:t>Чем выше показатель AUC, тем качественнее классификатор, при этом значение 0,5 демонстрирует непригодность выбранного метода классификации (соответствует случайному гаданию). Значение менее 0,5 говорит, что классификатор действует с точностью до наоборот: если положительные назвать отрицательными и наоборот, классификатор будет работать лучше.</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89"/>
          <p:cNvSpPr txBox="1"/>
          <p:nvPr/>
        </p:nvSpPr>
        <p:spPr>
          <a:xfrm>
            <a:off x="4191000" y="742950"/>
            <a:ext cx="4407600" cy="14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Calibri"/>
              <a:buNone/>
            </a:pPr>
            <a:r>
              <a:rPr lang="ru" sz="3500">
                <a:solidFill>
                  <a:srgbClr val="3F3F3F"/>
                </a:solidFill>
                <a:latin typeface="Calibri"/>
                <a:ea typeface="Calibri"/>
                <a:cs typeface="Calibri"/>
                <a:sym typeface="Calibri"/>
              </a:rPr>
              <a:t>Диагностика систем машинного обучения</a:t>
            </a:r>
            <a:endParaRPr sz="4000">
              <a:solidFill>
                <a:srgbClr val="3F3F3F"/>
              </a:solidFill>
              <a:latin typeface="Calibri"/>
              <a:ea typeface="Calibri"/>
              <a:cs typeface="Calibri"/>
              <a:sym typeface="Calibri"/>
            </a:endParaRPr>
          </a:p>
        </p:txBody>
      </p:sp>
      <p:cxnSp>
        <p:nvCxnSpPr>
          <p:cNvPr id="1114" name="Google Shape;1114;p89"/>
          <p:cNvCxnSpPr/>
          <p:nvPr/>
        </p:nvCxnSpPr>
        <p:spPr>
          <a:xfrm>
            <a:off x="4224865" y="2150528"/>
            <a:ext cx="42978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1115" name="Google Shape;1115;p89"/>
          <p:cNvSpPr txBox="1"/>
          <p:nvPr>
            <p:ph idx="4294967295" type="ctrTitle"/>
          </p:nvPr>
        </p:nvSpPr>
        <p:spPr>
          <a:xfrm>
            <a:off x="4191000" y="2266950"/>
            <a:ext cx="4407600" cy="1676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3F3F3F"/>
              </a:buClr>
              <a:buSzPts val="4400"/>
              <a:buFont typeface="Calibri"/>
              <a:buNone/>
            </a:pPr>
            <a:r>
              <a:rPr lang="ru">
                <a:solidFill>
                  <a:srgbClr val="3F3F3F"/>
                </a:solidFill>
              </a:rPr>
              <a:t>Выбор модели</a:t>
            </a:r>
            <a:endParaRPr b="0" i="0" sz="4400" u="none" cap="none" strike="noStrike">
              <a:solidFill>
                <a:srgbClr val="3F3F3F"/>
              </a:solidFill>
              <a:latin typeface="Calibri"/>
              <a:ea typeface="Calibri"/>
              <a:cs typeface="Calibri"/>
              <a:sym typeface="Calibri"/>
            </a:endParaRPr>
          </a:p>
        </p:txBody>
      </p:sp>
      <p:pic>
        <p:nvPicPr>
          <p:cNvPr descr="C:\Users\ang\Desktop\iStock_000012344803Large.jpg" id="1116" name="Google Shape;1116;p89"/>
          <p:cNvPicPr preferRelativeResize="0"/>
          <p:nvPr/>
        </p:nvPicPr>
        <p:blipFill rotWithShape="1">
          <a:blip r:embed="rId3">
            <a:alphaModFix/>
          </a:blip>
          <a:srcRect b="7244" l="0" r="0" t="0"/>
          <a:stretch/>
        </p:blipFill>
        <p:spPr>
          <a:xfrm>
            <a:off x="685800" y="361950"/>
            <a:ext cx="3200399" cy="3657600"/>
          </a:xfrm>
          <a:prstGeom prst="rect">
            <a:avLst/>
          </a:prstGeom>
          <a:noFill/>
          <a:ln>
            <a:noFill/>
          </a:ln>
        </p:spPr>
      </p:pic>
      <p:sp>
        <p:nvSpPr>
          <p:cNvPr id="1117" name="Google Shape;1117;p89"/>
          <p:cNvSpPr txBox="1"/>
          <p:nvPr/>
        </p:nvSpPr>
        <p:spPr>
          <a:xfrm>
            <a:off x="838200" y="3867150"/>
            <a:ext cx="289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Calibri"/>
              <a:buNone/>
            </a:pPr>
            <a:r>
              <a:rPr b="0" i="0" lang="ru" sz="2400" u="none" cap="none" strike="noStrike">
                <a:solidFill>
                  <a:srgbClr val="3F3F3F"/>
                </a:solidFill>
                <a:latin typeface="Calibri"/>
                <a:ea typeface="Calibri"/>
                <a:cs typeface="Calibri"/>
                <a:sym typeface="Calibri"/>
              </a:rPr>
              <a:t>Machine Learning</a:t>
            </a:r>
            <a:endParaRPr b="0" i="0" sz="2400" u="none" cap="none" strike="noStrike">
              <a:solidFill>
                <a:srgbClr val="3F3F3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Параметры и гиперпараметры</a:t>
            </a:r>
            <a:endParaRPr/>
          </a:p>
        </p:txBody>
      </p:sp>
      <p:sp>
        <p:nvSpPr>
          <p:cNvPr id="1123" name="Google Shape;1123;p90"/>
          <p:cNvSpPr txBox="1"/>
          <p:nvPr>
            <p:ph idx="1" type="body"/>
          </p:nvPr>
        </p:nvSpPr>
        <p:spPr>
          <a:xfrm>
            <a:off x="311700" y="1295375"/>
            <a:ext cx="8520600" cy="38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600"/>
              <a:t>Параметры - это численные коэффициенты, которые изменяются в процессе обучения.</a:t>
            </a:r>
            <a:endParaRPr sz="1600"/>
          </a:p>
          <a:p>
            <a:pPr indent="0" lvl="0" marL="0" rtl="0" algn="l">
              <a:spcBef>
                <a:spcPts val="1200"/>
              </a:spcBef>
              <a:spcAft>
                <a:spcPts val="0"/>
              </a:spcAft>
              <a:buNone/>
            </a:pPr>
            <a:r>
              <a:rPr lang="ru" sz="1600"/>
              <a:t>Степень многочлена полиномиальной регрессии можно рассматривать как гиперпараметр модели. Другой пример - скорость обучения.</a:t>
            </a:r>
            <a:endParaRPr sz="1600"/>
          </a:p>
          <a:p>
            <a:pPr indent="0" lvl="0" marL="0" rtl="0" algn="l">
              <a:spcBef>
                <a:spcPts val="1200"/>
              </a:spcBef>
              <a:spcAft>
                <a:spcPts val="0"/>
              </a:spcAft>
              <a:buNone/>
            </a:pPr>
            <a:r>
              <a:rPr lang="ru" sz="1600"/>
              <a:t>Гиперпараметры позволяют рассматривать семейство однотипных моделей как одну.</a:t>
            </a:r>
            <a:endParaRPr sz="1600"/>
          </a:p>
          <a:p>
            <a:pPr indent="0" lvl="0" marL="0" rtl="0" algn="l">
              <a:spcBef>
                <a:spcPts val="1200"/>
              </a:spcBef>
              <a:spcAft>
                <a:spcPts val="0"/>
              </a:spcAft>
              <a:buNone/>
            </a:pPr>
            <a:r>
              <a:rPr lang="ru" sz="1600"/>
              <a:t>Гиперпараметры не обязательно численны.</a:t>
            </a:r>
            <a:endParaRPr sz="1600"/>
          </a:p>
          <a:p>
            <a:pPr indent="0" lvl="0" marL="0" rtl="0" algn="l">
              <a:spcBef>
                <a:spcPts val="1200"/>
              </a:spcBef>
              <a:spcAft>
                <a:spcPts val="1200"/>
              </a:spcAft>
              <a:buNone/>
            </a:pPr>
            <a:r>
              <a:rPr lang="ru" sz="1600"/>
              <a:t>Разные значения гиперпараметров - разные модели - разные результаты - разная эффективность.</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Parameters and hyperparameters</a:t>
            </a:r>
            <a:endParaRPr/>
          </a:p>
        </p:txBody>
      </p:sp>
      <p:sp>
        <p:nvSpPr>
          <p:cNvPr id="1129" name="Google Shape;1129;p91"/>
          <p:cNvSpPr txBox="1"/>
          <p:nvPr>
            <p:ph idx="1" type="body"/>
          </p:nvPr>
        </p:nvSpPr>
        <p:spPr>
          <a:xfrm>
            <a:off x="311700" y="4521650"/>
            <a:ext cx="8520600" cy="62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0" name="Google Shape;1130;p91"/>
          <p:cNvPicPr preferRelativeResize="0"/>
          <p:nvPr/>
        </p:nvPicPr>
        <p:blipFill>
          <a:blip r:embed="rId3">
            <a:alphaModFix/>
          </a:blip>
          <a:stretch>
            <a:fillRect/>
          </a:stretch>
        </p:blipFill>
        <p:spPr>
          <a:xfrm>
            <a:off x="1898486" y="1152474"/>
            <a:ext cx="5347025" cy="3326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Parameters and hyperparameters</a:t>
            </a:r>
            <a:endParaRPr/>
          </a:p>
        </p:txBody>
      </p:sp>
      <p:sp>
        <p:nvSpPr>
          <p:cNvPr id="1136" name="Google Shape;1136;p92"/>
          <p:cNvSpPr txBox="1"/>
          <p:nvPr>
            <p:ph idx="1" type="body"/>
          </p:nvPr>
        </p:nvSpPr>
        <p:spPr>
          <a:xfrm>
            <a:off x="311700" y="4521650"/>
            <a:ext cx="8520600" cy="62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600"/>
              <a:t>При изменении (оптимизации) гиперпараметров обучение нужно запускать заново.</a:t>
            </a:r>
            <a:endParaRPr sz="1600"/>
          </a:p>
        </p:txBody>
      </p:sp>
      <p:pic>
        <p:nvPicPr>
          <p:cNvPr id="1137" name="Google Shape;1137;p92"/>
          <p:cNvPicPr preferRelativeResize="0"/>
          <p:nvPr/>
        </p:nvPicPr>
        <p:blipFill>
          <a:blip r:embed="rId3">
            <a:alphaModFix/>
          </a:blip>
          <a:stretch>
            <a:fillRect/>
          </a:stretch>
        </p:blipFill>
        <p:spPr>
          <a:xfrm>
            <a:off x="1898486" y="1152474"/>
            <a:ext cx="5347025" cy="3326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Hyperparameters and model design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a:t>
            </a:r>
            <a:endParaRPr/>
          </a:p>
        </p:txBody>
      </p:sp>
      <p:sp>
        <p:nvSpPr>
          <p:cNvPr id="105" name="Google Shape;10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Прежде чем обучать модель (подстраивать ее параметры), нужно выбрать вид модели</a:t>
            </a:r>
            <a:endParaRPr/>
          </a:p>
          <a:p>
            <a:pPr indent="0" lvl="0" marL="0" rtl="0" algn="l">
              <a:spcBef>
                <a:spcPts val="1200"/>
              </a:spcBef>
              <a:spcAft>
                <a:spcPts val="12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Hyperparameters and model design</a:t>
            </a:r>
            <a:endParaRPr/>
          </a:p>
        </p:txBody>
      </p:sp>
      <p:pic>
        <p:nvPicPr>
          <p:cNvPr id="1148" name="Google Shape;1148;p94"/>
          <p:cNvPicPr preferRelativeResize="0"/>
          <p:nvPr/>
        </p:nvPicPr>
        <p:blipFill>
          <a:blip r:embed="rId3">
            <a:alphaModFix/>
          </a:blip>
          <a:stretch>
            <a:fillRect/>
          </a:stretch>
        </p:blipFill>
        <p:spPr>
          <a:xfrm>
            <a:off x="999075" y="1017726"/>
            <a:ext cx="7145851" cy="35037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Hyperparameters and model design</a:t>
            </a:r>
            <a:endParaRPr/>
          </a:p>
        </p:txBody>
      </p:sp>
      <p:sp>
        <p:nvSpPr>
          <p:cNvPr id="1154" name="Google Shape;1154;p95"/>
          <p:cNvSpPr txBox="1"/>
          <p:nvPr>
            <p:ph idx="1" type="body"/>
          </p:nvPr>
        </p:nvSpPr>
        <p:spPr>
          <a:xfrm>
            <a:off x="311700" y="45707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Гиперпараметры относятся к архитектуре и дизайну моделей.</a:t>
            </a:r>
            <a:endParaRPr/>
          </a:p>
        </p:txBody>
      </p:sp>
      <p:pic>
        <p:nvPicPr>
          <p:cNvPr id="1155" name="Google Shape;1155;p95"/>
          <p:cNvPicPr preferRelativeResize="0"/>
          <p:nvPr/>
        </p:nvPicPr>
        <p:blipFill>
          <a:blip r:embed="rId3">
            <a:alphaModFix/>
          </a:blip>
          <a:stretch>
            <a:fillRect/>
          </a:stretch>
        </p:blipFill>
        <p:spPr>
          <a:xfrm>
            <a:off x="999075" y="1017726"/>
            <a:ext cx="7145851" cy="3503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sp>
        <p:nvSpPr>
          <p:cNvPr id="1161" name="Google Shape;1161;p96"/>
          <p:cNvSpPr txBox="1"/>
          <p:nvPr>
            <p:ph idx="1" type="body"/>
          </p:nvPr>
        </p:nvSpPr>
        <p:spPr>
          <a:xfrm>
            <a:off x="311700" y="4568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В машинном обучении нужно очень аккуратно избегать оптимизма</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pic>
        <p:nvPicPr>
          <p:cNvPr id="1167" name="Google Shape;1167;p97"/>
          <p:cNvPicPr preferRelativeResize="0"/>
          <p:nvPr/>
        </p:nvPicPr>
        <p:blipFill rotWithShape="1">
          <a:blip r:embed="rId3">
            <a:alphaModFix/>
          </a:blip>
          <a:srcRect b="79409" l="0" r="0" t="0"/>
          <a:stretch/>
        </p:blipFill>
        <p:spPr>
          <a:xfrm>
            <a:off x="1718375" y="1152475"/>
            <a:ext cx="5707250" cy="7034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Model selection and cross-validation</a:t>
            </a:r>
            <a:endParaRPr/>
          </a:p>
        </p:txBody>
      </p:sp>
      <p:pic>
        <p:nvPicPr>
          <p:cNvPr id="1173" name="Google Shape;1173;p98"/>
          <p:cNvPicPr preferRelativeResize="0"/>
          <p:nvPr/>
        </p:nvPicPr>
        <p:blipFill>
          <a:blip r:embed="rId3">
            <a:alphaModFix/>
          </a:blip>
          <a:stretch>
            <a:fillRect/>
          </a:stretch>
        </p:blipFill>
        <p:spPr>
          <a:xfrm>
            <a:off x="1718386" y="1152475"/>
            <a:ext cx="5707233" cy="3416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Робастные оценки эффективности</a:t>
            </a:r>
            <a:endParaRPr/>
          </a:p>
        </p:txBody>
      </p:sp>
      <p:sp>
        <p:nvSpPr>
          <p:cNvPr id="1180" name="Google Shape;1180;p99"/>
          <p:cNvSpPr txBox="1"/>
          <p:nvPr>
            <p:ph idx="1" type="body"/>
          </p:nvPr>
        </p:nvSpPr>
        <p:spPr>
          <a:xfrm>
            <a:off x="100500" y="1152475"/>
            <a:ext cx="39375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b="1" lang="ru" sz="1050">
                <a:solidFill>
                  <a:srgbClr val="007020"/>
                </a:solidFill>
                <a:latin typeface="Consolas"/>
                <a:ea typeface="Consolas"/>
                <a:cs typeface="Consolas"/>
                <a:sym typeface="Consolas"/>
              </a:rPr>
              <a:t>from</a:t>
            </a:r>
            <a:r>
              <a:rPr lang="ru" sz="1050">
                <a:solidFill>
                  <a:srgbClr val="212529"/>
                </a:solidFill>
                <a:latin typeface="Consolas"/>
                <a:ea typeface="Consolas"/>
                <a:cs typeface="Consolas"/>
                <a:sym typeface="Consolas"/>
              </a:rPr>
              <a:t> </a:t>
            </a:r>
            <a:r>
              <a:rPr b="1" lang="ru" sz="1050">
                <a:solidFill>
                  <a:srgbClr val="0E84B5"/>
                </a:solidFill>
                <a:latin typeface="Consolas"/>
                <a:ea typeface="Consolas"/>
                <a:cs typeface="Consolas"/>
                <a:sym typeface="Consolas"/>
              </a:rPr>
              <a:t>sklearn.model_selection</a:t>
            </a:r>
            <a:r>
              <a:rPr lang="ru" sz="1050">
                <a:solidFill>
                  <a:srgbClr val="212529"/>
                </a:solidFill>
                <a:latin typeface="Consolas"/>
                <a:ea typeface="Consolas"/>
                <a:cs typeface="Consolas"/>
                <a:sym typeface="Consolas"/>
              </a:rPr>
              <a:t> </a:t>
            </a:r>
            <a:r>
              <a:rPr b="1" lang="ru" sz="1050">
                <a:solidFill>
                  <a:srgbClr val="007020"/>
                </a:solidFill>
                <a:latin typeface="Consolas"/>
                <a:ea typeface="Consolas"/>
                <a:cs typeface="Consolas"/>
                <a:sym typeface="Consolas"/>
              </a:rPr>
              <a:t>import</a:t>
            </a:r>
            <a:r>
              <a:rPr lang="ru" sz="1050">
                <a:solidFill>
                  <a:srgbClr val="212529"/>
                </a:solidFill>
                <a:latin typeface="Consolas"/>
                <a:ea typeface="Consolas"/>
                <a:cs typeface="Consolas"/>
                <a:sym typeface="Consolas"/>
              </a:rPr>
              <a:t> cross_validate</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b="1" lang="ru" sz="1050">
                <a:solidFill>
                  <a:srgbClr val="007020"/>
                </a:solidFill>
                <a:latin typeface="Consolas"/>
                <a:ea typeface="Consolas"/>
                <a:cs typeface="Consolas"/>
                <a:sym typeface="Consolas"/>
              </a:rPr>
              <a:t>from</a:t>
            </a:r>
            <a:r>
              <a:rPr lang="ru" sz="1050">
                <a:solidFill>
                  <a:srgbClr val="212529"/>
                </a:solidFill>
                <a:latin typeface="Consolas"/>
                <a:ea typeface="Consolas"/>
                <a:cs typeface="Consolas"/>
                <a:sym typeface="Consolas"/>
              </a:rPr>
              <a:t> </a:t>
            </a:r>
            <a:r>
              <a:rPr b="1" lang="ru" sz="1050">
                <a:solidFill>
                  <a:srgbClr val="0E84B5"/>
                </a:solidFill>
                <a:latin typeface="Consolas"/>
                <a:ea typeface="Consolas"/>
                <a:cs typeface="Consolas"/>
                <a:sym typeface="Consolas"/>
              </a:rPr>
              <a:t>sklearn.metrics</a:t>
            </a:r>
            <a:r>
              <a:rPr lang="ru" sz="1050">
                <a:solidFill>
                  <a:srgbClr val="212529"/>
                </a:solidFill>
                <a:latin typeface="Consolas"/>
                <a:ea typeface="Consolas"/>
                <a:cs typeface="Consolas"/>
                <a:sym typeface="Consolas"/>
              </a:rPr>
              <a:t> </a:t>
            </a:r>
            <a:r>
              <a:rPr b="1" lang="ru" sz="1050">
                <a:solidFill>
                  <a:srgbClr val="007020"/>
                </a:solidFill>
                <a:latin typeface="Consolas"/>
                <a:ea typeface="Consolas"/>
                <a:cs typeface="Consolas"/>
                <a:sym typeface="Consolas"/>
              </a:rPr>
              <a:t>import</a:t>
            </a:r>
            <a:r>
              <a:rPr lang="ru" sz="1050">
                <a:solidFill>
                  <a:srgbClr val="212529"/>
                </a:solidFill>
                <a:latin typeface="Consolas"/>
                <a:ea typeface="Consolas"/>
                <a:cs typeface="Consolas"/>
                <a:sym typeface="Consolas"/>
              </a:rPr>
              <a:t> recall_score</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50">
              <a:solidFill>
                <a:srgbClr val="C65D0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lang="ru" sz="1050">
                <a:solidFill>
                  <a:srgbClr val="212529"/>
                </a:solidFill>
                <a:latin typeface="Consolas"/>
                <a:ea typeface="Consolas"/>
                <a:cs typeface="Consolas"/>
                <a:sym typeface="Consolas"/>
              </a:rPr>
              <a:t>scoring </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 [</a:t>
            </a:r>
            <a:r>
              <a:rPr lang="ru" sz="1050">
                <a:solidFill>
                  <a:srgbClr val="4070A0"/>
                </a:solidFill>
                <a:latin typeface="Consolas"/>
                <a:ea typeface="Consolas"/>
                <a:cs typeface="Consolas"/>
                <a:sym typeface="Consolas"/>
              </a:rPr>
              <a:t>'precision_macro'</a:t>
            </a:r>
            <a:r>
              <a:rPr lang="ru" sz="1050">
                <a:solidFill>
                  <a:srgbClr val="212529"/>
                </a:solidFill>
                <a:latin typeface="Consolas"/>
                <a:ea typeface="Consolas"/>
                <a:cs typeface="Consolas"/>
                <a:sym typeface="Consolas"/>
              </a:rPr>
              <a:t>,</a:t>
            </a:r>
            <a:r>
              <a:rPr lang="ru" sz="1050">
                <a:solidFill>
                  <a:srgbClr val="4070A0"/>
                </a:solidFill>
                <a:latin typeface="Consolas"/>
                <a:ea typeface="Consolas"/>
                <a:cs typeface="Consolas"/>
                <a:sym typeface="Consolas"/>
              </a:rPr>
              <a:t>'recall_macro'</a:t>
            </a:r>
            <a:r>
              <a:rPr lang="ru" sz="1050">
                <a:solidFill>
                  <a:srgbClr val="212529"/>
                </a:solidFill>
                <a:latin typeface="Consolas"/>
                <a:ea typeface="Consolas"/>
                <a:cs typeface="Consolas"/>
                <a:sym typeface="Consolas"/>
              </a:rPr>
              <a:t>]</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lang="ru" sz="1050">
                <a:solidFill>
                  <a:srgbClr val="212529"/>
                </a:solidFill>
                <a:latin typeface="Consolas"/>
                <a:ea typeface="Consolas"/>
                <a:cs typeface="Consolas"/>
                <a:sym typeface="Consolas"/>
              </a:rPr>
              <a:t>clf </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 </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ru" sz="1050">
                <a:solidFill>
                  <a:srgbClr val="212529"/>
                </a:solidFill>
                <a:latin typeface="Consolas"/>
                <a:ea typeface="Consolas"/>
                <a:cs typeface="Consolas"/>
                <a:sym typeface="Consolas"/>
              </a:rPr>
              <a:t>svm</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SVC(kernel</a:t>
            </a:r>
            <a:r>
              <a:rPr lang="ru" sz="1050">
                <a:solidFill>
                  <a:srgbClr val="666666"/>
                </a:solidFill>
                <a:latin typeface="Consolas"/>
                <a:ea typeface="Consolas"/>
                <a:cs typeface="Consolas"/>
                <a:sym typeface="Consolas"/>
              </a:rPr>
              <a:t>=</a:t>
            </a:r>
            <a:r>
              <a:rPr lang="ru" sz="1050">
                <a:solidFill>
                  <a:srgbClr val="4070A0"/>
                </a:solidFill>
                <a:latin typeface="Consolas"/>
                <a:ea typeface="Consolas"/>
                <a:cs typeface="Consolas"/>
                <a:sym typeface="Consolas"/>
              </a:rPr>
              <a:t>'linear'</a:t>
            </a:r>
            <a:r>
              <a:rPr lang="ru" sz="1050">
                <a:solidFill>
                  <a:srgbClr val="212529"/>
                </a:solidFill>
                <a:latin typeface="Consolas"/>
                <a:ea typeface="Consolas"/>
                <a:cs typeface="Consolas"/>
                <a:sym typeface="Consolas"/>
              </a:rPr>
              <a:t>, C</a:t>
            </a:r>
            <a:r>
              <a:rPr lang="ru" sz="1050">
                <a:solidFill>
                  <a:srgbClr val="666666"/>
                </a:solidFill>
                <a:latin typeface="Consolas"/>
                <a:ea typeface="Consolas"/>
                <a:cs typeface="Consolas"/>
                <a:sym typeface="Consolas"/>
              </a:rPr>
              <a:t>=</a:t>
            </a:r>
            <a:r>
              <a:rPr lang="ru" sz="1050">
                <a:solidFill>
                  <a:srgbClr val="208050"/>
                </a:solidFill>
                <a:latin typeface="Consolas"/>
                <a:ea typeface="Consolas"/>
                <a:cs typeface="Consolas"/>
                <a:sym typeface="Consolas"/>
              </a:rPr>
              <a:t>1</a:t>
            </a:r>
            <a:r>
              <a:rPr lang="ru" sz="1050">
                <a:solidFill>
                  <a:srgbClr val="212529"/>
                </a:solidFill>
                <a:latin typeface="Consolas"/>
                <a:ea typeface="Consolas"/>
                <a:cs typeface="Consolas"/>
                <a:sym typeface="Consolas"/>
              </a:rPr>
              <a:t>, random_state</a:t>
            </a:r>
            <a:r>
              <a:rPr lang="ru" sz="1050">
                <a:solidFill>
                  <a:srgbClr val="666666"/>
                </a:solidFill>
                <a:latin typeface="Consolas"/>
                <a:ea typeface="Consolas"/>
                <a:cs typeface="Consolas"/>
                <a:sym typeface="Consolas"/>
              </a:rPr>
              <a:t>=</a:t>
            </a:r>
            <a:r>
              <a:rPr lang="ru" sz="1050">
                <a:solidFill>
                  <a:srgbClr val="208050"/>
                </a:solidFill>
                <a:latin typeface="Consolas"/>
                <a:ea typeface="Consolas"/>
                <a:cs typeface="Consolas"/>
                <a:sym typeface="Consolas"/>
              </a:rPr>
              <a:t>0</a:t>
            </a:r>
            <a:r>
              <a:rPr lang="ru" sz="1050">
                <a:solidFill>
                  <a:srgbClr val="212529"/>
                </a:solidFill>
                <a:latin typeface="Consolas"/>
                <a:ea typeface="Consolas"/>
                <a:cs typeface="Consolas"/>
                <a:sym typeface="Consolas"/>
              </a:rPr>
              <a:t>)</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50">
              <a:solidFill>
                <a:srgbClr val="C65D0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lang="ru" sz="1050">
                <a:solidFill>
                  <a:srgbClr val="212529"/>
                </a:solidFill>
                <a:latin typeface="Consolas"/>
                <a:ea typeface="Consolas"/>
                <a:cs typeface="Consolas"/>
                <a:sym typeface="Consolas"/>
              </a:rPr>
              <a:t>scores </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 </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ru" sz="1050">
                <a:solidFill>
                  <a:srgbClr val="212529"/>
                </a:solidFill>
                <a:latin typeface="Consolas"/>
                <a:ea typeface="Consolas"/>
                <a:cs typeface="Consolas"/>
                <a:sym typeface="Consolas"/>
              </a:rPr>
              <a:t>cross_validate(clf, X, y, scoring</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scoring)</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50">
              <a:solidFill>
                <a:srgbClr val="C65D0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lang="ru" sz="1050">
                <a:solidFill>
                  <a:srgbClr val="007020"/>
                </a:solidFill>
                <a:latin typeface="Consolas"/>
                <a:ea typeface="Consolas"/>
                <a:cs typeface="Consolas"/>
                <a:sym typeface="Consolas"/>
              </a:rPr>
              <a:t>sorted</a:t>
            </a:r>
            <a:r>
              <a:rPr lang="ru" sz="1050">
                <a:solidFill>
                  <a:srgbClr val="212529"/>
                </a:solidFill>
                <a:latin typeface="Consolas"/>
                <a:ea typeface="Consolas"/>
                <a:cs typeface="Consolas"/>
                <a:sym typeface="Consolas"/>
              </a:rPr>
              <a:t>(scores</a:t>
            </a:r>
            <a:r>
              <a:rPr lang="ru" sz="1050">
                <a:solidFill>
                  <a:srgbClr val="666666"/>
                </a:solidFill>
                <a:latin typeface="Consolas"/>
                <a:ea typeface="Consolas"/>
                <a:cs typeface="Consolas"/>
                <a:sym typeface="Consolas"/>
              </a:rPr>
              <a:t>.</a:t>
            </a:r>
            <a:r>
              <a:rPr lang="ru" sz="1050">
                <a:solidFill>
                  <a:srgbClr val="212529"/>
                </a:solidFill>
                <a:latin typeface="Consolas"/>
                <a:ea typeface="Consolas"/>
                <a:cs typeface="Consolas"/>
                <a:sym typeface="Consolas"/>
              </a:rPr>
              <a:t>keys())</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ru" sz="1050">
                <a:solidFill>
                  <a:srgbClr val="333333"/>
                </a:solidFill>
                <a:latin typeface="Consolas"/>
                <a:ea typeface="Consolas"/>
                <a:cs typeface="Consolas"/>
                <a:sym typeface="Consolas"/>
              </a:rPr>
              <a:t>['fit_time', 'score_time', </a:t>
            </a:r>
            <a:endParaRPr sz="1050">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rPr lang="ru" sz="1050">
                <a:solidFill>
                  <a:srgbClr val="333333"/>
                </a:solidFill>
                <a:latin typeface="Consolas"/>
                <a:ea typeface="Consolas"/>
                <a:cs typeface="Consolas"/>
                <a:sym typeface="Consolas"/>
              </a:rPr>
              <a:t>'test_precision_macro', 'test_recall_macro']</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50">
              <a:solidFill>
                <a:srgbClr val="C65D09"/>
              </a:solidFill>
              <a:latin typeface="Consolas"/>
              <a:ea typeface="Consolas"/>
              <a:cs typeface="Consolas"/>
              <a:sym typeface="Consolas"/>
            </a:endParaRPr>
          </a:p>
          <a:p>
            <a:pPr indent="0" lvl="0" marL="0" rtl="0" algn="l">
              <a:lnSpc>
                <a:spcPct val="115000"/>
              </a:lnSpc>
              <a:spcBef>
                <a:spcPts val="0"/>
              </a:spcBef>
              <a:spcAft>
                <a:spcPts val="0"/>
              </a:spcAft>
              <a:buNone/>
            </a:pPr>
            <a:r>
              <a:rPr b="1" lang="ru" sz="1050">
                <a:solidFill>
                  <a:srgbClr val="C65D09"/>
                </a:solidFill>
                <a:latin typeface="Consolas"/>
                <a:ea typeface="Consolas"/>
                <a:cs typeface="Consolas"/>
                <a:sym typeface="Consolas"/>
              </a:rPr>
              <a:t>&gt;&gt;&gt; </a:t>
            </a:r>
            <a:r>
              <a:rPr lang="ru" sz="1050">
                <a:solidFill>
                  <a:srgbClr val="212529"/>
                </a:solidFill>
                <a:latin typeface="Consolas"/>
                <a:ea typeface="Consolas"/>
                <a:cs typeface="Consolas"/>
                <a:sym typeface="Consolas"/>
              </a:rPr>
              <a:t>scores[</a:t>
            </a:r>
            <a:r>
              <a:rPr lang="ru" sz="1050">
                <a:solidFill>
                  <a:srgbClr val="4070A0"/>
                </a:solidFill>
                <a:latin typeface="Consolas"/>
                <a:ea typeface="Consolas"/>
                <a:cs typeface="Consolas"/>
                <a:sym typeface="Consolas"/>
              </a:rPr>
              <a:t>'test_recall_macro'</a:t>
            </a:r>
            <a:r>
              <a:rPr lang="ru" sz="1050">
                <a:solidFill>
                  <a:srgbClr val="212529"/>
                </a:solidFill>
                <a:latin typeface="Consolas"/>
                <a:ea typeface="Consolas"/>
                <a:cs typeface="Consolas"/>
                <a:sym typeface="Consolas"/>
              </a:rPr>
              <a:t>]</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ru" sz="1050">
                <a:solidFill>
                  <a:srgbClr val="333333"/>
                </a:solidFill>
                <a:latin typeface="Consolas"/>
                <a:ea typeface="Consolas"/>
                <a:cs typeface="Consolas"/>
                <a:sym typeface="Consolas"/>
              </a:rPr>
              <a:t>array([0.96..., 1.  ..., 0.96..., 0.96..., 1. ])</a:t>
            </a:r>
            <a:endParaRPr sz="1050">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333333"/>
              </a:solidFill>
              <a:latin typeface="Consolas"/>
              <a:ea typeface="Consolas"/>
              <a:cs typeface="Consolas"/>
              <a:sym typeface="Consolas"/>
            </a:endParaRPr>
          </a:p>
        </p:txBody>
      </p:sp>
      <p:pic>
        <p:nvPicPr>
          <p:cNvPr id="1181" name="Google Shape;1181;p99"/>
          <p:cNvPicPr preferRelativeResize="0"/>
          <p:nvPr/>
        </p:nvPicPr>
        <p:blipFill>
          <a:blip r:embed="rId3">
            <a:alphaModFix/>
          </a:blip>
          <a:stretch>
            <a:fillRect/>
          </a:stretch>
        </p:blipFill>
        <p:spPr>
          <a:xfrm>
            <a:off x="3899982" y="1134200"/>
            <a:ext cx="4932324" cy="3416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8" name="Google Shape;1188;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9" name="Google Shape;1189;p100"/>
          <p:cNvPicPr preferRelativeResize="0"/>
          <p:nvPr/>
        </p:nvPicPr>
        <p:blipFill>
          <a:blip r:embed="rId3">
            <a:alphaModFix/>
          </a:blip>
          <a:stretch>
            <a:fillRect/>
          </a:stretch>
        </p:blipFill>
        <p:spPr>
          <a:xfrm>
            <a:off x="2024739" y="1152475"/>
            <a:ext cx="5094520"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Bias / Variance</a:t>
            </a:r>
            <a:endParaRPr/>
          </a:p>
        </p:txBody>
      </p:sp>
      <p:sp>
        <p:nvSpPr>
          <p:cNvPr id="111" name="Google Shape;11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Прежде чем обучать модель (подстраивать ее параметры), нужно выбрать вид модели</a:t>
            </a:r>
            <a:endParaRPr/>
          </a:p>
          <a:p>
            <a:pPr indent="0" lvl="0" marL="0" rtl="0" algn="l">
              <a:spcBef>
                <a:spcPts val="1200"/>
              </a:spcBef>
              <a:spcAft>
                <a:spcPts val="1200"/>
              </a:spcAft>
              <a:buNone/>
            </a:pPr>
            <a:r>
              <a:t/>
            </a:r>
            <a:endParaRPr/>
          </a:p>
        </p:txBody>
      </p:sp>
      <p:pic>
        <p:nvPicPr>
          <p:cNvPr descr="ÐÐ°ÑÑÐ¸Ð½ÐºÐ¸ Ð¿Ð¾ Ð·Ð°Ð¿ÑÐ¾ÑÑ overfitting" id="112" name="Google Shape;112;p23"/>
          <p:cNvPicPr preferRelativeResize="0"/>
          <p:nvPr/>
        </p:nvPicPr>
        <p:blipFill rotWithShape="1">
          <a:blip r:embed="rId3">
            <a:alphaModFix/>
          </a:blip>
          <a:srcRect b="0" l="0" r="0" t="0"/>
          <a:stretch/>
        </p:blipFill>
        <p:spPr>
          <a:xfrm>
            <a:off x="1334396" y="2118525"/>
            <a:ext cx="6475200" cy="2250600"/>
          </a:xfrm>
          <a:prstGeom prst="rect">
            <a:avLst/>
          </a:prstGeom>
          <a:noFill/>
          <a:ln>
            <a:noFill/>
          </a:ln>
        </p:spPr>
      </p:pic>
      <p:sp>
        <p:nvSpPr>
          <p:cNvPr id="113" name="Google Shape;113;p23"/>
          <p:cNvSpPr/>
          <p:nvPr/>
        </p:nvSpPr>
        <p:spPr>
          <a:xfrm>
            <a:off x="1422075" y="3915250"/>
            <a:ext cx="5880900" cy="43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